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75"/>
  </p:notesMasterIdLst>
  <p:sldIdLst>
    <p:sldId id="409" r:id="rId2"/>
    <p:sldId id="257" r:id="rId3"/>
    <p:sldId id="589" r:id="rId4"/>
    <p:sldId id="590" r:id="rId5"/>
    <p:sldId id="599" r:id="rId6"/>
    <p:sldId id="638" r:id="rId7"/>
    <p:sldId id="600" r:id="rId8"/>
    <p:sldId id="659" r:id="rId9"/>
    <p:sldId id="660" r:id="rId10"/>
    <p:sldId id="661" r:id="rId11"/>
    <p:sldId id="662" r:id="rId12"/>
    <p:sldId id="663" r:id="rId13"/>
    <p:sldId id="664" r:id="rId14"/>
    <p:sldId id="665" r:id="rId15"/>
    <p:sldId id="666" r:id="rId16"/>
    <p:sldId id="667" r:id="rId17"/>
    <p:sldId id="601" r:id="rId18"/>
    <p:sldId id="603" r:id="rId19"/>
    <p:sldId id="602" r:id="rId20"/>
    <p:sldId id="604" r:id="rId21"/>
    <p:sldId id="641" r:id="rId22"/>
    <p:sldId id="605" r:id="rId23"/>
    <p:sldId id="606" r:id="rId24"/>
    <p:sldId id="639" r:id="rId25"/>
    <p:sldId id="607" r:id="rId26"/>
    <p:sldId id="610" r:id="rId27"/>
    <p:sldId id="586" r:id="rId28"/>
    <p:sldId id="611" r:id="rId29"/>
    <p:sldId id="612" r:id="rId30"/>
    <p:sldId id="614" r:id="rId31"/>
    <p:sldId id="651" r:id="rId32"/>
    <p:sldId id="644" r:id="rId33"/>
    <p:sldId id="645" r:id="rId34"/>
    <p:sldId id="646" r:id="rId35"/>
    <p:sldId id="647" r:id="rId36"/>
    <p:sldId id="652" r:id="rId37"/>
    <p:sldId id="653" r:id="rId38"/>
    <p:sldId id="649" r:id="rId39"/>
    <p:sldId id="650" r:id="rId40"/>
    <p:sldId id="264" r:id="rId41"/>
    <p:sldId id="265" r:id="rId42"/>
    <p:sldId id="266" r:id="rId43"/>
    <p:sldId id="267" r:id="rId44"/>
    <p:sldId id="268" r:id="rId45"/>
    <p:sldId id="587" r:id="rId46"/>
    <p:sldId id="643" r:id="rId47"/>
    <p:sldId id="642" r:id="rId48"/>
    <p:sldId id="258" r:id="rId49"/>
    <p:sldId id="259" r:id="rId50"/>
    <p:sldId id="260" r:id="rId51"/>
    <p:sldId id="261" r:id="rId52"/>
    <p:sldId id="262" r:id="rId53"/>
    <p:sldId id="263" r:id="rId54"/>
    <p:sldId id="654" r:id="rId55"/>
    <p:sldId id="656" r:id="rId56"/>
    <p:sldId id="657" r:id="rId57"/>
    <p:sldId id="658" r:id="rId58"/>
    <p:sldId id="668" r:id="rId59"/>
    <p:sldId id="669" r:id="rId60"/>
    <p:sldId id="670" r:id="rId61"/>
    <p:sldId id="671" r:id="rId62"/>
    <p:sldId id="672" r:id="rId63"/>
    <p:sldId id="673" r:id="rId64"/>
    <p:sldId id="674" r:id="rId65"/>
    <p:sldId id="675" r:id="rId66"/>
    <p:sldId id="676" r:id="rId67"/>
    <p:sldId id="677" r:id="rId68"/>
    <p:sldId id="634" r:id="rId69"/>
    <p:sldId id="483" r:id="rId70"/>
    <p:sldId id="678" r:id="rId71"/>
    <p:sldId id="287" r:id="rId72"/>
    <p:sldId id="284" r:id="rId73"/>
    <p:sldId id="288" r:id="rId7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D15"/>
    <a:srgbClr val="FB9815"/>
    <a:srgbClr val="FA3660"/>
    <a:srgbClr val="F7B224"/>
    <a:srgbClr val="0D3240"/>
    <a:srgbClr val="009BAF"/>
    <a:srgbClr val="FCD4D9"/>
    <a:srgbClr val="FBBBC3"/>
    <a:srgbClr val="D85C90"/>
    <a:srgbClr val="FE9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C6897B-0588-307C-C8DC-40052E0AD13F}" v="5" dt="2025-02-26T12:58:15.2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2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ab99853f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ab99853f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7705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DEF89678-4C67-A4E3-9686-D84B6E29AA7E}"/>
            </a:ext>
          </a:extLst>
        </p:cNvPr>
        <p:cNvGrpSpPr/>
        <p:nvPr/>
      </p:nvGrpSpPr>
      <p:grpSpPr>
        <a:xfrm>
          <a:off x="0" y="0"/>
          <a:ext cx="0" cy="0"/>
          <a:chOff x="0" y="0"/>
          <a:chExt cx="0" cy="0"/>
        </a:xfrm>
      </p:grpSpPr>
      <p:sp>
        <p:nvSpPr>
          <p:cNvPr id="210" name="Google Shape;210;p2:notes">
            <a:extLst>
              <a:ext uri="{FF2B5EF4-FFF2-40B4-BE49-F238E27FC236}">
                <a16:creationId xmlns:a16="http://schemas.microsoft.com/office/drawing/2014/main" id="{4CFE724F-B8EE-6802-289B-2D31909C987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a:extLst>
              <a:ext uri="{FF2B5EF4-FFF2-40B4-BE49-F238E27FC236}">
                <a16:creationId xmlns:a16="http://schemas.microsoft.com/office/drawing/2014/main" id="{5E6E33B5-EC58-D7A3-A0F8-1FD09D508B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797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g10a6b09738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10a6b09738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10a6b09738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 name="Google Shape;36;g10a6b09738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0a6b09738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0a6b09738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10a6b09738c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10a6b09738c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a:extLst>
            <a:ext uri="{FF2B5EF4-FFF2-40B4-BE49-F238E27FC236}">
              <a16:creationId xmlns:a16="http://schemas.microsoft.com/office/drawing/2014/main" id="{A9AFBF5C-AAEE-471B-B8A6-A8C662BDFD56}"/>
            </a:ext>
          </a:extLst>
        </p:cNvPr>
        <p:cNvGrpSpPr/>
        <p:nvPr/>
      </p:nvGrpSpPr>
      <p:grpSpPr>
        <a:xfrm>
          <a:off x="0" y="0"/>
          <a:ext cx="0" cy="0"/>
          <a:chOff x="0" y="0"/>
          <a:chExt cx="0" cy="0"/>
        </a:xfrm>
      </p:grpSpPr>
      <p:sp>
        <p:nvSpPr>
          <p:cNvPr id="47" name="Google Shape;47;g10a6b09738c_1_19:notes">
            <a:extLst>
              <a:ext uri="{FF2B5EF4-FFF2-40B4-BE49-F238E27FC236}">
                <a16:creationId xmlns:a16="http://schemas.microsoft.com/office/drawing/2014/main" id="{E119BD9E-1C6D-B5AF-D7BF-E60B7DBE78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10a6b09738c_1_19:notes">
            <a:extLst>
              <a:ext uri="{FF2B5EF4-FFF2-40B4-BE49-F238E27FC236}">
                <a16:creationId xmlns:a16="http://schemas.microsoft.com/office/drawing/2014/main" id="{6B00B3C4-51F5-1B7A-8097-CF92DFCD5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533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a6b09738c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a6b09738c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a6b09738c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a6b09738c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geab99853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eab99853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a6b09738c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a6b09738c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a6b09738c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a6b09738c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a6b09738c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a6b09738c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6b09738c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6b09738c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a6b09738c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a6b09738c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92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ge8ca4812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e8ca4812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e8ca48120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ge8ca48120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e8ca48120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e8ca48120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e8ca48120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e8ca48120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eab99853f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 name="Google Shape;36;geab99853f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8f252a0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8f252a0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8ca48120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8ca48120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8f252a0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8f252a0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948412F3-5E3B-AAF4-AEFB-FB20EB5E01BC}"/>
            </a:ext>
          </a:extLst>
        </p:cNvPr>
        <p:cNvGrpSpPr/>
        <p:nvPr/>
      </p:nvGrpSpPr>
      <p:grpSpPr>
        <a:xfrm>
          <a:off x="0" y="0"/>
          <a:ext cx="0" cy="0"/>
          <a:chOff x="0" y="0"/>
          <a:chExt cx="0" cy="0"/>
        </a:xfrm>
      </p:grpSpPr>
      <p:sp>
        <p:nvSpPr>
          <p:cNvPr id="210" name="Google Shape;210;p2:notes">
            <a:extLst>
              <a:ext uri="{FF2B5EF4-FFF2-40B4-BE49-F238E27FC236}">
                <a16:creationId xmlns:a16="http://schemas.microsoft.com/office/drawing/2014/main" id="{2F64E006-E788-5285-504B-214C942D632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a:extLst>
              <a:ext uri="{FF2B5EF4-FFF2-40B4-BE49-F238E27FC236}">
                <a16:creationId xmlns:a16="http://schemas.microsoft.com/office/drawing/2014/main" id="{797EC86E-D9C9-45CF-E806-38CBAB8585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8195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https://view.genially.com/6126d8855c91180def395deb/interactive-content-relacion-uno-a-uno</a:t>
            </a:r>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57</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8914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340196A3-40C9-0870-43AA-3582D1D04B79}"/>
            </a:ext>
          </a:extLst>
        </p:cNvPr>
        <p:cNvGrpSpPr/>
        <p:nvPr/>
      </p:nvGrpSpPr>
      <p:grpSpPr>
        <a:xfrm>
          <a:off x="0" y="0"/>
          <a:ext cx="0" cy="0"/>
          <a:chOff x="0" y="0"/>
          <a:chExt cx="0" cy="0"/>
        </a:xfrm>
      </p:grpSpPr>
      <p:sp>
        <p:nvSpPr>
          <p:cNvPr id="210" name="Google Shape;210;p2:notes">
            <a:extLst>
              <a:ext uri="{FF2B5EF4-FFF2-40B4-BE49-F238E27FC236}">
                <a16:creationId xmlns:a16="http://schemas.microsoft.com/office/drawing/2014/main" id="{C453E095-3976-B72E-1FF9-07EDC187EFB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a:extLst>
              <a:ext uri="{FF2B5EF4-FFF2-40B4-BE49-F238E27FC236}">
                <a16:creationId xmlns:a16="http://schemas.microsoft.com/office/drawing/2014/main" id="{6E244B95-70CA-F8DA-350B-D7B8273333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8260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2940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eab99853f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geab99853f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eab99853f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eab99853f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eab99853f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eab99853f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eab99853f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eab99853f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ab99853f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ab99853f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ab99853f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ab99853f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7" name="CuadroTexto 16">
            <a:extLst>
              <a:ext uri="{FF2B5EF4-FFF2-40B4-BE49-F238E27FC236}">
                <a16:creationId xmlns:a16="http://schemas.microsoft.com/office/drawing/2014/main" id="{750B50FC-97F2-88EF-C8A8-C4EBCB7B57BC}"/>
              </a:ext>
            </a:extLst>
          </p:cNvPr>
          <p:cNvSpPr txBox="1"/>
          <p:nvPr userDrawn="1"/>
        </p:nvSpPr>
        <p:spPr>
          <a:xfrm>
            <a:off x="3020292" y="2136710"/>
            <a:ext cx="8986942" cy="830997"/>
          </a:xfrm>
          <a:prstGeom prst="rect">
            <a:avLst/>
          </a:prstGeom>
          <a:noFill/>
        </p:spPr>
        <p:txBody>
          <a:bodyPr wrap="square" rtlCol="0">
            <a:spAutoFit/>
          </a:bodyPr>
          <a:lstStyle/>
          <a:p>
            <a:pPr algn="r"/>
            <a:r>
              <a:rPr lang="es-ES" sz="4800" b="1" dirty="0">
                <a:solidFill>
                  <a:schemeClr val="bg1"/>
                </a:solidFill>
                <a:latin typeface="Arial" panose="020B0604020202020204" pitchFamily="34" charset="0"/>
                <a:ea typeface="Roboto" panose="02000000000000000000" pitchFamily="2" charset="0"/>
                <a:cs typeface="Arial" panose="020B0604020202020204" pitchFamily="34" charset="0"/>
              </a:rPr>
              <a:t>Spring </a:t>
            </a:r>
            <a:r>
              <a:rPr lang="es-ES" sz="4800" b="1" dirty="0" err="1">
                <a:solidFill>
                  <a:schemeClr val="bg1"/>
                </a:solidFill>
                <a:latin typeface="Arial" panose="020B0604020202020204" pitchFamily="34" charset="0"/>
                <a:ea typeface="Roboto" panose="02000000000000000000" pitchFamily="2" charset="0"/>
                <a:cs typeface="Arial" panose="020B0604020202020204" pitchFamily="34" charset="0"/>
              </a:rPr>
              <a:t>Boot</a:t>
            </a:r>
            <a:r>
              <a:rPr lang="es-ES" sz="4800" b="1" dirty="0">
                <a:solidFill>
                  <a:schemeClr val="bg1"/>
                </a:solidFill>
                <a:latin typeface="Arial" panose="020B0604020202020204" pitchFamily="34" charset="0"/>
                <a:ea typeface="Roboto" panose="02000000000000000000" pitchFamily="2" charset="0"/>
                <a:cs typeface="Arial" panose="020B0604020202020204" pitchFamily="34" charset="0"/>
              </a:rPr>
              <a:t> – Modelos</a:t>
            </a:r>
            <a:endParaRPr lang="es-CO" sz="48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8" name="Gráfico 5">
            <a:extLst>
              <a:ext uri="{FF2B5EF4-FFF2-40B4-BE49-F238E27FC236}">
                <a16:creationId xmlns:a16="http://schemas.microsoft.com/office/drawing/2014/main" id="{523F6A99-5676-74DC-AED2-D3A7AB1560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20301" y="4055585"/>
            <a:ext cx="6108174" cy="91951"/>
          </a:xfrm>
          <a:prstGeom prst="rect">
            <a:avLst/>
          </a:prstGeom>
        </p:spPr>
      </p:pic>
      <p:sp>
        <p:nvSpPr>
          <p:cNvPr id="19" name="CuadroTexto 18">
            <a:extLst>
              <a:ext uri="{FF2B5EF4-FFF2-40B4-BE49-F238E27FC236}">
                <a16:creationId xmlns:a16="http://schemas.microsoft.com/office/drawing/2014/main" id="{2D4AC239-D774-6873-C138-FCB15C996FF3}"/>
              </a:ext>
            </a:extLst>
          </p:cNvPr>
          <p:cNvSpPr txBox="1"/>
          <p:nvPr userDrawn="1"/>
        </p:nvSpPr>
        <p:spPr>
          <a:xfrm>
            <a:off x="10762113" y="5301965"/>
            <a:ext cx="1166362" cy="553998"/>
          </a:xfrm>
          <a:prstGeom prst="rect">
            <a:avLst/>
          </a:prstGeom>
          <a:noFill/>
        </p:spPr>
        <p:txBody>
          <a:bodyPr wrap="square" rtlCol="0">
            <a:spAutoFit/>
          </a:bodyPr>
          <a:lstStyle/>
          <a:p>
            <a:pPr algn="r"/>
            <a:r>
              <a:rPr lang="es-CO" sz="3000" b="1" dirty="0">
                <a:solidFill>
                  <a:schemeClr val="bg1"/>
                </a:solidFill>
                <a:latin typeface="Arial" panose="020B0604020202020204" pitchFamily="34" charset="0"/>
                <a:ea typeface="Roboto" panose="02000000000000000000" pitchFamily="2" charset="0"/>
                <a:cs typeface="Arial" panose="020B0604020202020204" pitchFamily="34" charset="0"/>
              </a:rPr>
              <a:t>2025</a:t>
            </a:r>
          </a:p>
        </p:txBody>
      </p:sp>
      <p:sp>
        <p:nvSpPr>
          <p:cNvPr id="24" name="Título 1">
            <a:extLst>
              <a:ext uri="{FF2B5EF4-FFF2-40B4-BE49-F238E27FC236}">
                <a16:creationId xmlns:a16="http://schemas.microsoft.com/office/drawing/2014/main" id="{07B2087D-9769-8209-BC25-A2D659BDE2A8}"/>
              </a:ext>
            </a:extLst>
          </p:cNvPr>
          <p:cNvSpPr>
            <a:spLocks noGrp="1"/>
          </p:cNvSpPr>
          <p:nvPr>
            <p:ph type="title" hasCustomPrompt="1"/>
          </p:nvPr>
        </p:nvSpPr>
        <p:spPr>
          <a:xfrm>
            <a:off x="7416801" y="4396708"/>
            <a:ext cx="4511674" cy="724989"/>
          </a:xfrm>
        </p:spPr>
        <p:txBody>
          <a:bodyPr>
            <a:noAutofit/>
          </a:bodyPr>
          <a:lstStyle>
            <a:lvl1pPr algn="ctr">
              <a:defRPr sz="2800" b="1">
                <a:solidFill>
                  <a:srgbClr val="02C9B6"/>
                </a:solidFill>
              </a:defRPr>
            </a:lvl1pPr>
          </a:lstStyle>
          <a:p>
            <a:r>
              <a:rPr lang="es-ES" dirty="0"/>
              <a:t>Sebastian Gomez</a:t>
            </a:r>
            <a:br>
              <a:rPr lang="es-ES" dirty="0"/>
            </a:br>
            <a:r>
              <a:rPr lang="es-ES" dirty="0"/>
              <a:t>(sagomeza@eafit.edu.co)</a:t>
            </a:r>
            <a:endParaRPr lang="es-CO" dirty="0"/>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636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4885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91806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66975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EJERCICIO FINAL</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dirty="0" err="1">
                <a:solidFill>
                  <a:srgbClr val="7F7F7F"/>
                </a:solidFill>
              </a:rPr>
              <a:t>Lorem</a:t>
            </a:r>
            <a:r>
              <a:rPr lang="es-ES" sz="2000" dirty="0">
                <a:solidFill>
                  <a:srgbClr val="7F7F7F"/>
                </a:solidFill>
              </a:rPr>
              <a:t> </a:t>
            </a:r>
            <a:r>
              <a:rPr lang="es-ES" sz="2000" dirty="0" err="1">
                <a:solidFill>
                  <a:srgbClr val="7F7F7F"/>
                </a:solidFill>
              </a:rPr>
              <a:t>ipsum</a:t>
            </a:r>
            <a:r>
              <a:rPr lang="es-ES" sz="2000" dirty="0">
                <a:solidFill>
                  <a:srgbClr val="7F7F7F"/>
                </a:solidFill>
              </a:rPr>
              <a:t> dolor </a:t>
            </a:r>
            <a:r>
              <a:rPr lang="es-ES" sz="2000" dirty="0" err="1">
                <a:solidFill>
                  <a:srgbClr val="7F7F7F"/>
                </a:solidFill>
              </a:rPr>
              <a:t>sit</a:t>
            </a:r>
            <a:r>
              <a:rPr lang="es-ES" sz="2000" dirty="0">
                <a:solidFill>
                  <a:srgbClr val="7F7F7F"/>
                </a:solidFill>
              </a:rPr>
              <a:t> </a:t>
            </a:r>
            <a:r>
              <a:rPr lang="es-ES" sz="2000" dirty="0" err="1">
                <a:solidFill>
                  <a:srgbClr val="7F7F7F"/>
                </a:solidFill>
              </a:rPr>
              <a:t>amet</a:t>
            </a:r>
            <a:r>
              <a:rPr lang="es-ES" sz="2000" dirty="0">
                <a:solidFill>
                  <a:srgbClr val="7F7F7F"/>
                </a:solidFill>
              </a:rPr>
              <a:t>, </a:t>
            </a:r>
            <a:r>
              <a:rPr lang="es-ES" sz="2000" dirty="0" err="1">
                <a:solidFill>
                  <a:srgbClr val="7F7F7F"/>
                </a:solidFill>
              </a:rPr>
              <a:t>consectetur</a:t>
            </a:r>
            <a:r>
              <a:rPr lang="es-ES" sz="2000" dirty="0">
                <a:solidFill>
                  <a:srgbClr val="7F7F7F"/>
                </a:solidFill>
              </a:rPr>
              <a:t> </a:t>
            </a:r>
            <a:r>
              <a:rPr lang="es-ES" sz="2000" dirty="0" err="1">
                <a:solidFill>
                  <a:srgbClr val="7F7F7F"/>
                </a:solidFill>
              </a:rPr>
              <a:t>adipiscing</a:t>
            </a:r>
            <a:r>
              <a:rPr lang="es-ES" sz="2000" dirty="0">
                <a:solidFill>
                  <a:srgbClr val="7F7F7F"/>
                </a:solidFill>
              </a:rPr>
              <a:t> </a:t>
            </a:r>
            <a:r>
              <a:rPr lang="es-ES" sz="2000" dirty="0" err="1">
                <a:solidFill>
                  <a:srgbClr val="7F7F7F"/>
                </a:solidFill>
              </a:rPr>
              <a:t>elit</a:t>
            </a:r>
            <a:r>
              <a:rPr lang="es-ES" sz="2000" dirty="0">
                <a:solidFill>
                  <a:srgbClr val="7F7F7F"/>
                </a:solidFill>
              </a:rPr>
              <a:t>. </a:t>
            </a:r>
            <a:r>
              <a:rPr lang="es-ES" sz="2000" dirty="0" err="1">
                <a:solidFill>
                  <a:srgbClr val="7F7F7F"/>
                </a:solidFill>
              </a:rPr>
              <a:t>Integer</a:t>
            </a:r>
            <a:r>
              <a:rPr lang="es-ES" sz="2000" dirty="0">
                <a:solidFill>
                  <a:srgbClr val="7F7F7F"/>
                </a:solidFill>
              </a:rPr>
              <a:t> et </a:t>
            </a:r>
            <a:r>
              <a:rPr lang="es-ES" sz="2000" dirty="0" err="1">
                <a:solidFill>
                  <a:srgbClr val="7F7F7F"/>
                </a:solidFill>
              </a:rPr>
              <a:t>faucibus</a:t>
            </a:r>
            <a:r>
              <a:rPr lang="es-ES" sz="2000" dirty="0">
                <a:solidFill>
                  <a:srgbClr val="7F7F7F"/>
                </a:solidFill>
              </a:rPr>
              <a:t> odio. Quisque et ante </a:t>
            </a:r>
            <a:r>
              <a:rPr lang="es-ES" sz="2000" dirty="0" err="1">
                <a:solidFill>
                  <a:srgbClr val="7F7F7F"/>
                </a:solidFill>
              </a:rPr>
              <a:t>eu</a:t>
            </a:r>
            <a:r>
              <a:rPr lang="es-ES" sz="2000" dirty="0">
                <a:solidFill>
                  <a:srgbClr val="7F7F7F"/>
                </a:solidFill>
              </a:rPr>
              <a:t> </a:t>
            </a:r>
            <a:r>
              <a:rPr lang="es-ES" sz="2000" dirty="0" err="1">
                <a:solidFill>
                  <a:srgbClr val="7F7F7F"/>
                </a:solidFill>
              </a:rPr>
              <a:t>ipsum</a:t>
            </a:r>
            <a:r>
              <a:rPr lang="es-ES" sz="2000" dirty="0">
                <a:solidFill>
                  <a:srgbClr val="7F7F7F"/>
                </a:solidFill>
              </a:rPr>
              <a:t> </a:t>
            </a:r>
            <a:r>
              <a:rPr lang="es-ES" sz="2000" dirty="0" err="1">
                <a:solidFill>
                  <a:srgbClr val="7F7F7F"/>
                </a:solidFill>
              </a:rPr>
              <a:t>dictum</a:t>
            </a:r>
            <a:r>
              <a:rPr lang="es-ES" sz="2000" dirty="0">
                <a:solidFill>
                  <a:srgbClr val="7F7F7F"/>
                </a:solidFill>
              </a:rPr>
              <a:t> </a:t>
            </a:r>
            <a:r>
              <a:rPr lang="es-ES" sz="2000" dirty="0" err="1">
                <a:solidFill>
                  <a:srgbClr val="7F7F7F"/>
                </a:solidFill>
              </a:rPr>
              <a:t>pretium</a:t>
            </a:r>
            <a:r>
              <a:rPr lang="es-ES" sz="2000" dirty="0">
                <a:solidFill>
                  <a:srgbClr val="7F7F7F"/>
                </a:solidFill>
              </a:rPr>
              <a:t> id </a:t>
            </a:r>
            <a:r>
              <a:rPr lang="es-ES" sz="2000" dirty="0" err="1">
                <a:solidFill>
                  <a:srgbClr val="7F7F7F"/>
                </a:solidFill>
              </a:rPr>
              <a:t>finibus</a:t>
            </a:r>
            <a:r>
              <a:rPr lang="es-ES" sz="2000" dirty="0">
                <a:solidFill>
                  <a:srgbClr val="7F7F7F"/>
                </a:solidFill>
              </a:rPr>
              <a:t> odio. </a:t>
            </a:r>
            <a:r>
              <a:rPr lang="es-ES" sz="2000" dirty="0" err="1">
                <a:solidFill>
                  <a:srgbClr val="7F7F7F"/>
                </a:solidFill>
              </a:rPr>
              <a:t>Donec</a:t>
            </a:r>
            <a:r>
              <a:rPr lang="es-ES" sz="2000" dirty="0">
                <a:solidFill>
                  <a:srgbClr val="7F7F7F"/>
                </a:solidFill>
              </a:rPr>
              <a:t> vitae </a:t>
            </a:r>
            <a:r>
              <a:rPr lang="es-ES" sz="2000" dirty="0" err="1">
                <a:solidFill>
                  <a:srgbClr val="7F7F7F"/>
                </a:solidFill>
              </a:rPr>
              <a:t>nibh</a:t>
            </a:r>
            <a:r>
              <a:rPr lang="es-ES" sz="2000" dirty="0">
                <a:solidFill>
                  <a:srgbClr val="7F7F7F"/>
                </a:solidFill>
              </a:rPr>
              <a:t> </a:t>
            </a:r>
            <a:r>
              <a:rPr lang="es-ES" sz="2000" dirty="0" err="1">
                <a:solidFill>
                  <a:srgbClr val="7F7F7F"/>
                </a:solidFill>
              </a:rPr>
              <a:t>semper</a:t>
            </a:r>
            <a:r>
              <a:rPr lang="es-ES" sz="2000" dirty="0">
                <a:solidFill>
                  <a:srgbClr val="7F7F7F"/>
                </a:solidFill>
              </a:rPr>
              <a:t> </a:t>
            </a:r>
            <a:r>
              <a:rPr lang="es-ES" sz="2000" dirty="0" err="1">
                <a:solidFill>
                  <a:srgbClr val="7F7F7F"/>
                </a:solidFill>
              </a:rPr>
              <a:t>est</a:t>
            </a:r>
            <a:r>
              <a:rPr lang="es-ES" sz="2000" dirty="0">
                <a:solidFill>
                  <a:srgbClr val="7F7F7F"/>
                </a:solidFill>
              </a:rPr>
              <a:t> </a:t>
            </a:r>
            <a:r>
              <a:rPr lang="es-ES" sz="2000" dirty="0" err="1">
                <a:solidFill>
                  <a:srgbClr val="7F7F7F"/>
                </a:solidFill>
              </a:rPr>
              <a:t>luctus</a:t>
            </a:r>
            <a:r>
              <a:rPr lang="es-ES" sz="2000" dirty="0">
                <a:solidFill>
                  <a:srgbClr val="7F7F7F"/>
                </a:solidFill>
              </a:rPr>
              <a:t> </a:t>
            </a:r>
            <a:r>
              <a:rPr lang="es-ES" sz="2000" dirty="0" err="1">
                <a:solidFill>
                  <a:srgbClr val="7F7F7F"/>
                </a:solidFill>
              </a:rPr>
              <a:t>vulputate</a:t>
            </a:r>
            <a:r>
              <a:rPr lang="es-ES" sz="2000" dirty="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SEPARADOR</a:t>
            </a:r>
            <a:endParaRPr dirty="0"/>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RECAPITULEMOS</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REFERENCIAS</a:t>
            </a:r>
            <a:endParaRPr dirty="0"/>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Material elaborado por: Daniel Correa – Paola Vallejo</a:t>
            </a:r>
            <a:endParaRPr dirty="0"/>
          </a:p>
        </p:txBody>
      </p:sp>
    </p:spTree>
    <p:extLst>
      <p:ext uri="{BB962C8B-B14F-4D97-AF65-F5344CB8AC3E}">
        <p14:creationId xmlns:p14="http://schemas.microsoft.com/office/powerpoint/2010/main" val="2030407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Mnecación</a:t>
            </a:r>
            <a:endParaRPr lang="es-CO" sz="900" dirty="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terior" type="title">
  <p:cSld name="Interior">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828767" y="796567"/>
            <a:ext cx="103724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EC183F"/>
              </a:buClr>
              <a:buSzPts val="2500"/>
              <a:buFont typeface="Rubik"/>
              <a:buChar char="●"/>
              <a:defRPr sz="3333" b="1">
                <a:solidFill>
                  <a:srgbClr val="EC183F"/>
                </a:solidFill>
                <a:latin typeface="Rubik"/>
                <a:ea typeface="Rubik"/>
                <a:cs typeface="Rubik"/>
                <a:sym typeface="Rubik"/>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 name="Google Shape;11;p2"/>
          <p:cNvSpPr txBox="1">
            <a:spLocks noGrp="1"/>
          </p:cNvSpPr>
          <p:nvPr>
            <p:ph type="subTitle" idx="1"/>
          </p:nvPr>
        </p:nvSpPr>
        <p:spPr>
          <a:xfrm>
            <a:off x="828767" y="1343800"/>
            <a:ext cx="10372400" cy="104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Rubik"/>
              <a:buNone/>
              <a:defRPr sz="2667" b="1">
                <a:solidFill>
                  <a:schemeClr val="dk1"/>
                </a:solidFill>
                <a:latin typeface="Rubik"/>
                <a:ea typeface="Rubik"/>
                <a:cs typeface="Rubik"/>
                <a:sym typeface="Rubik"/>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body" idx="2"/>
          </p:nvPr>
        </p:nvSpPr>
        <p:spPr>
          <a:xfrm>
            <a:off x="828767" y="2286000"/>
            <a:ext cx="10372400" cy="3107600"/>
          </a:xfrm>
          <a:prstGeom prst="rect">
            <a:avLst/>
          </a:prstGeom>
          <a:noFill/>
          <a:ln>
            <a:noFill/>
          </a:ln>
        </p:spPr>
        <p:txBody>
          <a:bodyPr spcFirstLastPara="1" wrap="square" lIns="91425" tIns="91425" rIns="91425" bIns="91425" anchor="t" anchorCtr="0">
            <a:noAutofit/>
          </a:bodyPr>
          <a:lstStyle>
            <a:lvl1pPr marL="609585" lvl="0" indent="-440256" rtl="0">
              <a:lnSpc>
                <a:spcPct val="115000"/>
              </a:lnSpc>
              <a:spcBef>
                <a:spcPts val="0"/>
              </a:spcBef>
              <a:spcAft>
                <a:spcPts val="0"/>
              </a:spcAft>
              <a:buSzPts val="1600"/>
              <a:buFont typeface="Rubik Light"/>
              <a:buChar char="●"/>
              <a:defRPr sz="2133">
                <a:latin typeface="Rubik Light"/>
                <a:ea typeface="Rubik Light"/>
                <a:cs typeface="Rubik Light"/>
                <a:sym typeface="Rubik Light"/>
              </a:defRPr>
            </a:lvl1pPr>
            <a:lvl2pPr marL="1219170" lvl="1" indent="-423323" rtl="0">
              <a:lnSpc>
                <a:spcPct val="115000"/>
              </a:lnSpc>
              <a:spcBef>
                <a:spcPts val="1333"/>
              </a:spcBef>
              <a:spcAft>
                <a:spcPts val="0"/>
              </a:spcAft>
              <a:buSzPts val="1400"/>
              <a:buFont typeface="Rubik Light"/>
              <a:buChar char="○"/>
              <a:defRPr>
                <a:latin typeface="Rubik Light"/>
                <a:ea typeface="Rubik Light"/>
                <a:cs typeface="Rubik Light"/>
                <a:sym typeface="Rubik Light"/>
              </a:defRPr>
            </a:lvl2pPr>
            <a:lvl3pPr marL="1828754" lvl="2" indent="-423323" rtl="0">
              <a:lnSpc>
                <a:spcPct val="115000"/>
              </a:lnSpc>
              <a:spcBef>
                <a:spcPts val="0"/>
              </a:spcBef>
              <a:spcAft>
                <a:spcPts val="0"/>
              </a:spcAft>
              <a:buSzPts val="1400"/>
              <a:buFont typeface="Rubik Light"/>
              <a:buChar char="■"/>
              <a:defRPr>
                <a:latin typeface="Rubik Light"/>
                <a:ea typeface="Rubik Light"/>
                <a:cs typeface="Rubik Light"/>
                <a:sym typeface="Rubik Light"/>
              </a:defRPr>
            </a:lvl3pPr>
            <a:lvl4pPr marL="2438339" lvl="3" indent="-423323" rtl="0">
              <a:lnSpc>
                <a:spcPct val="115000"/>
              </a:lnSpc>
              <a:spcBef>
                <a:spcPts val="0"/>
              </a:spcBef>
              <a:spcAft>
                <a:spcPts val="0"/>
              </a:spcAft>
              <a:buSzPts val="1400"/>
              <a:buFont typeface="Rubik Light"/>
              <a:buChar char="●"/>
              <a:defRPr>
                <a:latin typeface="Rubik Light"/>
                <a:ea typeface="Rubik Light"/>
                <a:cs typeface="Rubik Light"/>
                <a:sym typeface="Rubik Light"/>
              </a:defRPr>
            </a:lvl4pPr>
            <a:lvl5pPr marL="3047924" lvl="4" indent="-423323" rtl="0">
              <a:lnSpc>
                <a:spcPct val="115000"/>
              </a:lnSpc>
              <a:spcBef>
                <a:spcPts val="0"/>
              </a:spcBef>
              <a:spcAft>
                <a:spcPts val="0"/>
              </a:spcAft>
              <a:buSzPts val="1400"/>
              <a:buFont typeface="Rubik Light"/>
              <a:buChar char="○"/>
              <a:defRPr>
                <a:latin typeface="Rubik Light"/>
                <a:ea typeface="Rubik Light"/>
                <a:cs typeface="Rubik Light"/>
                <a:sym typeface="Rubik Light"/>
              </a:defRPr>
            </a:lvl5pPr>
            <a:lvl6pPr marL="3657509" lvl="5" indent="-423323" rtl="0">
              <a:lnSpc>
                <a:spcPct val="115000"/>
              </a:lnSpc>
              <a:spcBef>
                <a:spcPts val="0"/>
              </a:spcBef>
              <a:spcAft>
                <a:spcPts val="0"/>
              </a:spcAft>
              <a:buSzPts val="1400"/>
              <a:buFont typeface="Rubik Light"/>
              <a:buChar char="■"/>
              <a:defRPr>
                <a:latin typeface="Rubik Light"/>
                <a:ea typeface="Rubik Light"/>
                <a:cs typeface="Rubik Light"/>
                <a:sym typeface="Rubik Light"/>
              </a:defRPr>
            </a:lvl6pPr>
            <a:lvl7pPr marL="4267093" lvl="6" indent="-423323" rtl="0">
              <a:lnSpc>
                <a:spcPct val="115000"/>
              </a:lnSpc>
              <a:spcBef>
                <a:spcPts val="0"/>
              </a:spcBef>
              <a:spcAft>
                <a:spcPts val="0"/>
              </a:spcAft>
              <a:buSzPts val="1400"/>
              <a:buFont typeface="Rubik Light"/>
              <a:buChar char="●"/>
              <a:defRPr>
                <a:latin typeface="Rubik Light"/>
                <a:ea typeface="Rubik Light"/>
                <a:cs typeface="Rubik Light"/>
                <a:sym typeface="Rubik Light"/>
              </a:defRPr>
            </a:lvl7pPr>
            <a:lvl8pPr marL="4876678" lvl="7" indent="-423323" rtl="0">
              <a:lnSpc>
                <a:spcPct val="115000"/>
              </a:lnSpc>
              <a:spcBef>
                <a:spcPts val="0"/>
              </a:spcBef>
              <a:spcAft>
                <a:spcPts val="0"/>
              </a:spcAft>
              <a:buSzPts val="1400"/>
              <a:buFont typeface="Rubik Light"/>
              <a:buChar char="○"/>
              <a:defRPr>
                <a:latin typeface="Rubik Light"/>
                <a:ea typeface="Rubik Light"/>
                <a:cs typeface="Rubik Light"/>
                <a:sym typeface="Rubik Light"/>
              </a:defRPr>
            </a:lvl8pPr>
            <a:lvl9pPr marL="5486263" lvl="8" indent="-423323" rtl="0">
              <a:lnSpc>
                <a:spcPct val="115000"/>
              </a:lnSpc>
              <a:spcBef>
                <a:spcPts val="0"/>
              </a:spcBef>
              <a:spcAft>
                <a:spcPts val="0"/>
              </a:spcAft>
              <a:buSzPts val="1400"/>
              <a:buFont typeface="Rubik Light"/>
              <a:buChar char="■"/>
              <a:defRPr>
                <a:latin typeface="Rubik Light"/>
                <a:ea typeface="Rubik Light"/>
                <a:cs typeface="Rubik Light"/>
                <a:sym typeface="Rubik Light"/>
              </a:defRPr>
            </a:lvl9pPr>
          </a:lstStyle>
          <a:p>
            <a:endParaRPr/>
          </a:p>
        </p:txBody>
      </p:sp>
    </p:spTree>
    <p:extLst>
      <p:ext uri="{BB962C8B-B14F-4D97-AF65-F5344CB8AC3E}">
        <p14:creationId xmlns:p14="http://schemas.microsoft.com/office/powerpoint/2010/main" val="3535257991"/>
      </p:ext>
    </p:extLst>
  </p:cSld>
  <p:clrMapOvr>
    <a:masterClrMapping/>
  </p:clrMapOvr>
  <p:extLst>
    <p:ext uri="{DCECCB84-F9BA-43D5-87BE-67443E8EF086}">
      <p15:sldGuideLst xmlns:p15="http://schemas.microsoft.com/office/powerpoint/2012/main">
        <p15:guide id="1" pos="454">
          <p15:clr>
            <a:srgbClr val="FA7B17"/>
          </p15:clr>
        </p15:guide>
        <p15:guide id="2" pos="5315">
          <p15:clr>
            <a:srgbClr val="FA7B17"/>
          </p15:clr>
        </p15:guide>
        <p15:guide id="3" orient="horz" pos="41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214370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Databases</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Fakers</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Modelos</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Relaciones</a:t>
            </a:r>
          </a:p>
        </p:txBody>
      </p:sp>
    </p:spTree>
    <p:extLst>
      <p:ext uri="{BB962C8B-B14F-4D97-AF65-F5344CB8AC3E}">
        <p14:creationId xmlns:p14="http://schemas.microsoft.com/office/powerpoint/2010/main" val="253805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0" name="Google Shape;44;p33">
            <a:extLst>
              <a:ext uri="{FF2B5EF4-FFF2-40B4-BE49-F238E27FC236}">
                <a16:creationId xmlns:a16="http://schemas.microsoft.com/office/drawing/2014/main" id="{E90F4725-9B97-A41E-76C6-391346D004C7}"/>
              </a:ext>
            </a:extLst>
          </p:cNvPr>
          <p:cNvSpPr/>
          <p:nvPr userDrawn="1"/>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46;p33">
            <a:extLst>
              <a:ext uri="{FF2B5EF4-FFF2-40B4-BE49-F238E27FC236}">
                <a16:creationId xmlns:a16="http://schemas.microsoft.com/office/drawing/2014/main" id="{57665F8B-941B-9CFE-0A0E-740EBE523045}"/>
              </a:ext>
            </a:extLst>
          </p:cNvPr>
          <p:cNvSpPr/>
          <p:nvPr userDrawn="1"/>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48;p33">
            <a:extLst>
              <a:ext uri="{FF2B5EF4-FFF2-40B4-BE49-F238E27FC236}">
                <a16:creationId xmlns:a16="http://schemas.microsoft.com/office/drawing/2014/main" id="{F521BE68-7009-937C-F439-902E23413869}"/>
              </a:ext>
            </a:extLst>
          </p:cNvPr>
          <p:cNvSpPr/>
          <p:nvPr userDrawn="1"/>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3;p33">
            <a:extLst>
              <a:ext uri="{FF2B5EF4-FFF2-40B4-BE49-F238E27FC236}">
                <a16:creationId xmlns:a16="http://schemas.microsoft.com/office/drawing/2014/main" id="{8553471C-7BAD-B669-93F9-49E77D488656}"/>
              </a:ext>
            </a:extLst>
          </p:cNvPr>
          <p:cNvSpPr/>
          <p:nvPr userDrawn="1"/>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Databases</a:t>
            </a:r>
            <a:endParaRPr sz="1400" b="0" i="0" u="none" strike="noStrike" cap="none" dirty="0">
              <a:solidFill>
                <a:srgbClr val="000000"/>
              </a:solidFill>
              <a:latin typeface="Arial"/>
              <a:ea typeface="Arial"/>
              <a:cs typeface="Arial"/>
              <a:sym typeface="Arial"/>
            </a:endParaRPr>
          </a:p>
        </p:txBody>
      </p:sp>
      <p:sp>
        <p:nvSpPr>
          <p:cNvPr id="15" name="Google Shape;45;p33">
            <a:extLst>
              <a:ext uri="{FF2B5EF4-FFF2-40B4-BE49-F238E27FC236}">
                <a16:creationId xmlns:a16="http://schemas.microsoft.com/office/drawing/2014/main" id="{3AA0405D-2BD8-6B61-9D41-D7C7E0736372}"/>
              </a:ext>
            </a:extLst>
          </p:cNvPr>
          <p:cNvSpPr/>
          <p:nvPr userDrawn="1"/>
        </p:nvSpPr>
        <p:spPr>
          <a:xfrm>
            <a:off x="0" y="296014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Fakers</a:t>
            </a:r>
            <a:endParaRPr sz="1400" b="0" i="0" u="none" strike="noStrike" cap="none" dirty="0">
              <a:solidFill>
                <a:srgbClr val="000000"/>
              </a:solidFill>
              <a:latin typeface="Arial"/>
              <a:ea typeface="Arial"/>
              <a:cs typeface="Arial"/>
              <a:sym typeface="Arial"/>
            </a:endParaRPr>
          </a:p>
        </p:txBody>
      </p:sp>
      <p:sp>
        <p:nvSpPr>
          <p:cNvPr id="16" name="Google Shape;47;p33">
            <a:extLst>
              <a:ext uri="{FF2B5EF4-FFF2-40B4-BE49-F238E27FC236}">
                <a16:creationId xmlns:a16="http://schemas.microsoft.com/office/drawing/2014/main" id="{76550B86-8486-B692-2FB1-C86119E5688B}"/>
              </a:ext>
            </a:extLst>
          </p:cNvPr>
          <p:cNvSpPr/>
          <p:nvPr userDrawn="1"/>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Modelos</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40BB92F6-4BB5-63B7-0312-72C71A404876}"/>
              </a:ext>
            </a:extLst>
          </p:cNvPr>
          <p:cNvSpPr/>
          <p:nvPr userDrawn="1"/>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47;p33">
            <a:extLst>
              <a:ext uri="{FF2B5EF4-FFF2-40B4-BE49-F238E27FC236}">
                <a16:creationId xmlns:a16="http://schemas.microsoft.com/office/drawing/2014/main" id="{03C3FB6C-3EF7-D509-564C-318A65DD8200}"/>
              </a:ext>
            </a:extLst>
          </p:cNvPr>
          <p:cNvSpPr/>
          <p:nvPr userDrawn="1"/>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Relaciones</a:t>
            </a:r>
          </a:p>
        </p:txBody>
      </p:sp>
    </p:spTree>
    <p:extLst>
      <p:ext uri="{BB962C8B-B14F-4D97-AF65-F5344CB8AC3E}">
        <p14:creationId xmlns:p14="http://schemas.microsoft.com/office/powerpoint/2010/main" val="326303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0" name="Google Shape;44;p33">
            <a:extLst>
              <a:ext uri="{FF2B5EF4-FFF2-40B4-BE49-F238E27FC236}">
                <a16:creationId xmlns:a16="http://schemas.microsoft.com/office/drawing/2014/main" id="{1D6E776A-2360-8287-043A-8CB6DF52A15C}"/>
              </a:ext>
            </a:extLst>
          </p:cNvPr>
          <p:cNvSpPr/>
          <p:nvPr userDrawn="1"/>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46;p33">
            <a:extLst>
              <a:ext uri="{FF2B5EF4-FFF2-40B4-BE49-F238E27FC236}">
                <a16:creationId xmlns:a16="http://schemas.microsoft.com/office/drawing/2014/main" id="{B303314A-E1C0-D32B-B853-939027E39570}"/>
              </a:ext>
            </a:extLst>
          </p:cNvPr>
          <p:cNvSpPr/>
          <p:nvPr userDrawn="1"/>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48;p33">
            <a:extLst>
              <a:ext uri="{FF2B5EF4-FFF2-40B4-BE49-F238E27FC236}">
                <a16:creationId xmlns:a16="http://schemas.microsoft.com/office/drawing/2014/main" id="{5DA597B5-192D-C881-9B7F-C3CF56FB863A}"/>
              </a:ext>
            </a:extLst>
          </p:cNvPr>
          <p:cNvSpPr/>
          <p:nvPr userDrawn="1"/>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3;p33">
            <a:extLst>
              <a:ext uri="{FF2B5EF4-FFF2-40B4-BE49-F238E27FC236}">
                <a16:creationId xmlns:a16="http://schemas.microsoft.com/office/drawing/2014/main" id="{2858F0B2-6565-140A-D378-9BA22BB4F785}"/>
              </a:ext>
            </a:extLst>
          </p:cNvPr>
          <p:cNvSpPr/>
          <p:nvPr userDrawn="1"/>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Databases</a:t>
            </a:r>
            <a:endParaRPr sz="1400" b="0" i="0" u="none" strike="noStrike" cap="none" dirty="0">
              <a:solidFill>
                <a:srgbClr val="000000"/>
              </a:solidFill>
              <a:latin typeface="Arial"/>
              <a:ea typeface="Arial"/>
              <a:cs typeface="Arial"/>
              <a:sym typeface="Arial"/>
            </a:endParaRPr>
          </a:p>
        </p:txBody>
      </p:sp>
      <p:sp>
        <p:nvSpPr>
          <p:cNvPr id="15" name="Google Shape;45;p33">
            <a:extLst>
              <a:ext uri="{FF2B5EF4-FFF2-40B4-BE49-F238E27FC236}">
                <a16:creationId xmlns:a16="http://schemas.microsoft.com/office/drawing/2014/main" id="{51D9209A-8B06-A9BF-ABFF-CCABBC245AFE}"/>
              </a:ext>
            </a:extLst>
          </p:cNvPr>
          <p:cNvSpPr/>
          <p:nvPr userDrawn="1"/>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Fakers</a:t>
            </a:r>
            <a:endParaRPr sz="1400" b="0" i="0" u="none" strike="noStrike" cap="none" dirty="0">
              <a:solidFill>
                <a:srgbClr val="000000"/>
              </a:solidFill>
              <a:latin typeface="Arial"/>
              <a:ea typeface="Arial"/>
              <a:cs typeface="Arial"/>
              <a:sym typeface="Arial"/>
            </a:endParaRPr>
          </a:p>
        </p:txBody>
      </p:sp>
      <p:sp>
        <p:nvSpPr>
          <p:cNvPr id="16" name="Google Shape;47;p33">
            <a:extLst>
              <a:ext uri="{FF2B5EF4-FFF2-40B4-BE49-F238E27FC236}">
                <a16:creationId xmlns:a16="http://schemas.microsoft.com/office/drawing/2014/main" id="{E9ACD1C1-5187-CE82-D042-118402B8A6CF}"/>
              </a:ext>
            </a:extLst>
          </p:cNvPr>
          <p:cNvSpPr/>
          <p:nvPr userDrawn="1"/>
        </p:nvSpPr>
        <p:spPr>
          <a:xfrm>
            <a:off x="0" y="37685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Modelos</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7367F5AB-6EDA-6FC9-393D-3BF7E9B06211}"/>
              </a:ext>
            </a:extLst>
          </p:cNvPr>
          <p:cNvSpPr/>
          <p:nvPr userDrawn="1"/>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47;p33">
            <a:extLst>
              <a:ext uri="{FF2B5EF4-FFF2-40B4-BE49-F238E27FC236}">
                <a16:creationId xmlns:a16="http://schemas.microsoft.com/office/drawing/2014/main" id="{A623E265-4254-3606-8176-C1132B856AE4}"/>
              </a:ext>
            </a:extLst>
          </p:cNvPr>
          <p:cNvSpPr/>
          <p:nvPr userDrawn="1"/>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Relaciones</a:t>
            </a:r>
          </a:p>
        </p:txBody>
      </p:sp>
    </p:spTree>
    <p:extLst>
      <p:ext uri="{BB962C8B-B14F-4D97-AF65-F5344CB8AC3E}">
        <p14:creationId xmlns:p14="http://schemas.microsoft.com/office/powerpoint/2010/main" val="88453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2" name="Google Shape;44;p33">
            <a:extLst>
              <a:ext uri="{FF2B5EF4-FFF2-40B4-BE49-F238E27FC236}">
                <a16:creationId xmlns:a16="http://schemas.microsoft.com/office/drawing/2014/main" id="{33D3F32A-C25F-BAC5-7434-92DFCA28D038}"/>
              </a:ext>
            </a:extLst>
          </p:cNvPr>
          <p:cNvSpPr/>
          <p:nvPr userDrawn="1"/>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6;p33">
            <a:extLst>
              <a:ext uri="{FF2B5EF4-FFF2-40B4-BE49-F238E27FC236}">
                <a16:creationId xmlns:a16="http://schemas.microsoft.com/office/drawing/2014/main" id="{826A27DB-50C0-FF63-6213-CBFD968B3BD9}"/>
              </a:ext>
            </a:extLst>
          </p:cNvPr>
          <p:cNvSpPr/>
          <p:nvPr userDrawn="1"/>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48;p33">
            <a:extLst>
              <a:ext uri="{FF2B5EF4-FFF2-40B4-BE49-F238E27FC236}">
                <a16:creationId xmlns:a16="http://schemas.microsoft.com/office/drawing/2014/main" id="{464D6550-3F4D-ED27-4B80-7A5F0C28C8B5}"/>
              </a:ext>
            </a:extLst>
          </p:cNvPr>
          <p:cNvSpPr/>
          <p:nvPr userDrawn="1"/>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3;p33">
            <a:extLst>
              <a:ext uri="{FF2B5EF4-FFF2-40B4-BE49-F238E27FC236}">
                <a16:creationId xmlns:a16="http://schemas.microsoft.com/office/drawing/2014/main" id="{4900346C-81C8-9309-BB49-AC74A560E91A}"/>
              </a:ext>
            </a:extLst>
          </p:cNvPr>
          <p:cNvSpPr/>
          <p:nvPr userDrawn="1"/>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Databases</a:t>
            </a:r>
            <a:endParaRPr sz="1400" b="0" i="0" u="none" strike="noStrike" cap="none" dirty="0">
              <a:solidFill>
                <a:srgbClr val="000000"/>
              </a:solidFill>
              <a:latin typeface="Arial"/>
              <a:ea typeface="Arial"/>
              <a:cs typeface="Arial"/>
              <a:sym typeface="Arial"/>
            </a:endParaRPr>
          </a:p>
        </p:txBody>
      </p:sp>
      <p:sp>
        <p:nvSpPr>
          <p:cNvPr id="6" name="Google Shape;45;p33">
            <a:extLst>
              <a:ext uri="{FF2B5EF4-FFF2-40B4-BE49-F238E27FC236}">
                <a16:creationId xmlns:a16="http://schemas.microsoft.com/office/drawing/2014/main" id="{F7202863-CF5C-46BA-F704-967DC8988795}"/>
              </a:ext>
            </a:extLst>
          </p:cNvPr>
          <p:cNvSpPr/>
          <p:nvPr userDrawn="1"/>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Fakers</a:t>
            </a:r>
            <a:endParaRPr sz="1400" b="0" i="0" u="none" strike="noStrike" cap="none" dirty="0">
              <a:solidFill>
                <a:srgbClr val="000000"/>
              </a:solidFill>
              <a:latin typeface="Arial"/>
              <a:ea typeface="Arial"/>
              <a:cs typeface="Arial"/>
              <a:sym typeface="Arial"/>
            </a:endParaRPr>
          </a:p>
        </p:txBody>
      </p:sp>
      <p:sp>
        <p:nvSpPr>
          <p:cNvPr id="7" name="Google Shape;47;p33">
            <a:extLst>
              <a:ext uri="{FF2B5EF4-FFF2-40B4-BE49-F238E27FC236}">
                <a16:creationId xmlns:a16="http://schemas.microsoft.com/office/drawing/2014/main" id="{3F2BE1D7-7D98-4896-8DE0-F97074A4EB00}"/>
              </a:ext>
            </a:extLst>
          </p:cNvPr>
          <p:cNvSpPr/>
          <p:nvPr userDrawn="1"/>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Modelos</a:t>
            </a:r>
            <a:endParaRPr lang="es-CO" sz="1400" b="0" i="0" u="none" strike="noStrike" cap="none" dirty="0">
              <a:solidFill>
                <a:srgbClr val="000000"/>
              </a:solidFill>
              <a:latin typeface="Arial"/>
              <a:ea typeface="Arial"/>
              <a:cs typeface="Arial"/>
              <a:sym typeface="Arial"/>
            </a:endParaRPr>
          </a:p>
        </p:txBody>
      </p:sp>
      <p:sp>
        <p:nvSpPr>
          <p:cNvPr id="8" name="Google Shape;48;p33">
            <a:extLst>
              <a:ext uri="{FF2B5EF4-FFF2-40B4-BE49-F238E27FC236}">
                <a16:creationId xmlns:a16="http://schemas.microsoft.com/office/drawing/2014/main" id="{74BAB066-7C20-579D-5BAF-9E2F5B3D86FE}"/>
              </a:ext>
            </a:extLst>
          </p:cNvPr>
          <p:cNvSpPr/>
          <p:nvPr userDrawn="1"/>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Google Shape;47;p33">
            <a:extLst>
              <a:ext uri="{FF2B5EF4-FFF2-40B4-BE49-F238E27FC236}">
                <a16:creationId xmlns:a16="http://schemas.microsoft.com/office/drawing/2014/main" id="{DDF1CFB1-2EB3-083C-6AB3-835D5E52E6CA}"/>
              </a:ext>
            </a:extLst>
          </p:cNvPr>
          <p:cNvSpPr/>
          <p:nvPr userDrawn="1"/>
        </p:nvSpPr>
        <p:spPr>
          <a:xfrm>
            <a:off x="0" y="457821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Relaciones</a:t>
            </a:r>
          </a:p>
        </p:txBody>
      </p:sp>
    </p:spTree>
    <p:extLst>
      <p:ext uri="{BB962C8B-B14F-4D97-AF65-F5344CB8AC3E}">
        <p14:creationId xmlns:p14="http://schemas.microsoft.com/office/powerpoint/2010/main" val="2581545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01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80" r:id="rId4"/>
    <p:sldLayoutId id="2147483681" r:id="rId5"/>
    <p:sldLayoutId id="2147483682" r:id="rId6"/>
    <p:sldLayoutId id="2147483683" r:id="rId7"/>
    <p:sldLayoutId id="2147483684" r:id="rId8"/>
    <p:sldLayoutId id="2147483699" r:id="rId9"/>
    <p:sldLayoutId id="2147483700" r:id="rId10"/>
    <p:sldLayoutId id="2147483701" r:id="rId11"/>
    <p:sldLayoutId id="2147483702" r:id="rId12"/>
    <p:sldLayoutId id="2147483703"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704"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www.flaticon.es/icono-gratis/vs_4499416?related_id=4499416"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hyperlink" Target="https://docs.jboss.org/hibernate/orm/current/userguide/html_single/Hibernate_User_Guide.html" TargetMode="External"/><Relationship Id="rId5" Type="http://schemas.openxmlformats.org/officeDocument/2006/relationships/hyperlink" Target="https://www.sitepoint.com/schema-migration-hibernate-flywaydb/"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E0414-001A-6DD5-FA5A-10CFD5FF2E44}"/>
              </a:ext>
            </a:extLst>
          </p:cNvPr>
          <p:cNvSpPr>
            <a:spLocks noGrp="1"/>
          </p:cNvSpPr>
          <p:nvPr>
            <p:ph type="title"/>
          </p:nvPr>
        </p:nvSpPr>
        <p:spPr/>
        <p:txBody>
          <a:bodyPr/>
          <a:lstStyle/>
          <a:p>
            <a:r>
              <a:rPr lang="es-CO" dirty="0"/>
              <a:t>Daniel Correa (@danielgarax)</a:t>
            </a:r>
          </a:p>
        </p:txBody>
      </p:sp>
    </p:spTree>
    <p:extLst>
      <p:ext uri="{BB962C8B-B14F-4D97-AF65-F5344CB8AC3E}">
        <p14:creationId xmlns:p14="http://schemas.microsoft.com/office/powerpoint/2010/main" val="321636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9"/>
          <p:cNvSpPr txBox="1">
            <a:spLocks noGrp="1"/>
          </p:cNvSpPr>
          <p:nvPr>
            <p:ph type="body" idx="2"/>
          </p:nvPr>
        </p:nvSpPr>
        <p:spPr>
          <a:xfrm>
            <a:off x="909800" y="2847800"/>
            <a:ext cx="10372400" cy="1162400"/>
          </a:xfrm>
          <a:prstGeom prst="rect">
            <a:avLst/>
          </a:prstGeom>
        </p:spPr>
        <p:txBody>
          <a:bodyPr spcFirstLastPara="1" vert="horz" wrap="square" lIns="121900" tIns="121900" rIns="121900" bIns="121900" rtlCol="0" anchor="t" anchorCtr="0">
            <a:noAutofit/>
          </a:bodyPr>
          <a:lstStyle/>
          <a:p>
            <a:pPr marL="0" indent="0" algn="ctr">
              <a:spcAft>
                <a:spcPts val="1333"/>
              </a:spcAft>
              <a:buNone/>
            </a:pPr>
            <a:r>
              <a:rPr lang="es" sz="2933"/>
              <a:t>Es un patrón de diseño en el cual la </a:t>
            </a:r>
            <a:r>
              <a:rPr lang="es" sz="2933" b="1">
                <a:solidFill>
                  <a:schemeClr val="accent1"/>
                </a:solidFill>
                <a:latin typeface="Rubik"/>
                <a:ea typeface="Rubik"/>
                <a:cs typeface="Rubik"/>
                <a:sym typeface="Rubik"/>
              </a:rPr>
              <a:t>inicialización de los datos ocurre en el momento.</a:t>
            </a:r>
            <a:endParaRPr sz="2933" b="1">
              <a:solidFill>
                <a:schemeClr val="accent1"/>
              </a:solidFill>
              <a:latin typeface="Rubik"/>
              <a:ea typeface="Rubik"/>
              <a:cs typeface="Rubik"/>
              <a:sym typeface="Rubik"/>
            </a:endParaRPr>
          </a:p>
        </p:txBody>
      </p:sp>
      <p:sp>
        <p:nvSpPr>
          <p:cNvPr id="44" name="Google Shape;44;p9"/>
          <p:cNvSpPr txBox="1">
            <a:spLocks noGrp="1"/>
          </p:cNvSpPr>
          <p:nvPr>
            <p:ph type="title"/>
          </p:nvPr>
        </p:nvSpPr>
        <p:spPr>
          <a:xfrm>
            <a:off x="877200" y="884300"/>
            <a:ext cx="10372400" cy="763600"/>
          </a:xfrm>
          <a:prstGeom prst="rect">
            <a:avLst/>
          </a:prstGeom>
        </p:spPr>
        <p:txBody>
          <a:bodyPr spcFirstLastPara="1" vert="horz" wrap="square" lIns="121900" tIns="121900" rIns="121900" bIns="121900" rtlCol="0" anchor="ctr" anchorCtr="0">
            <a:noAutofit/>
          </a:bodyPr>
          <a:lstStyle/>
          <a:p>
            <a:pPr>
              <a:buNone/>
            </a:pPr>
            <a:r>
              <a:rPr lang="es"/>
              <a:t>Eager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0"/>
          <p:cNvSpPr txBox="1">
            <a:spLocks noGrp="1"/>
          </p:cNvSpPr>
          <p:nvPr>
            <p:ph type="subTitle" idx="1"/>
          </p:nvPr>
        </p:nvSpPr>
        <p:spPr>
          <a:xfrm>
            <a:off x="828767" y="734200"/>
            <a:ext cx="10372400" cy="1044000"/>
          </a:xfrm>
          <a:prstGeom prst="rect">
            <a:avLst/>
          </a:prstGeom>
        </p:spPr>
        <p:txBody>
          <a:bodyPr spcFirstLastPara="1" vert="horz" wrap="square" lIns="121900" tIns="121900" rIns="121900" bIns="121900" rtlCol="0" anchor="ctr" anchorCtr="0">
            <a:noAutofit/>
          </a:bodyPr>
          <a:lstStyle/>
          <a:p>
            <a:pPr marL="0" indent="0"/>
            <a:r>
              <a:rPr lang="es">
                <a:solidFill>
                  <a:srgbClr val="000000"/>
                </a:solidFill>
              </a:rPr>
              <a:t>Eager Loading - Carga ansiosa</a:t>
            </a:r>
            <a:endParaRPr>
              <a:solidFill>
                <a:srgbClr val="000000"/>
              </a:solidFill>
            </a:endParaRPr>
          </a:p>
        </p:txBody>
      </p:sp>
      <p:sp>
        <p:nvSpPr>
          <p:cNvPr id="50" name="Google Shape;50;p10"/>
          <p:cNvSpPr txBox="1">
            <a:spLocks noGrp="1"/>
          </p:cNvSpPr>
          <p:nvPr>
            <p:ph type="body" idx="2"/>
          </p:nvPr>
        </p:nvSpPr>
        <p:spPr>
          <a:xfrm>
            <a:off x="828767" y="1875200"/>
            <a:ext cx="10372400" cy="3107600"/>
          </a:xfrm>
          <a:prstGeom prst="rect">
            <a:avLst/>
          </a:prstGeom>
        </p:spPr>
        <p:txBody>
          <a:bodyPr spcFirstLastPara="1" vert="horz" wrap="square" lIns="121900" tIns="121900" rIns="121900" bIns="121900" rtlCol="0" anchor="t" anchorCtr="0">
            <a:noAutofit/>
          </a:bodyPr>
          <a:lstStyle/>
          <a:p>
            <a:pPr marL="0" indent="0">
              <a:buNone/>
            </a:pPr>
            <a:r>
              <a:rPr lang="es"/>
              <a:t>En Eager Loading o carga ansiosa, la carga en memoria de registros y sus registros asociados mapeados a través de sus entidades se realizan en una consulta.</a:t>
            </a:r>
            <a:endParaRPr/>
          </a:p>
          <a:p>
            <a:pPr marL="0" indent="0">
              <a:spcBef>
                <a:spcPts val="1333"/>
              </a:spcBef>
              <a:spcAft>
                <a:spcPts val="1333"/>
              </a:spcAft>
              <a:buNone/>
            </a:pPr>
            <a:r>
              <a:rPr lang="es"/>
              <a:t>En el siguiente ejemplo podemos ver la carga ansiosa configurada en las clases Cart e Items:</a:t>
            </a:r>
            <a:endParaRPr/>
          </a:p>
        </p:txBody>
      </p:sp>
      <p:graphicFrame>
        <p:nvGraphicFramePr>
          <p:cNvPr id="51" name="Google Shape;51;p10"/>
          <p:cNvGraphicFramePr/>
          <p:nvPr/>
        </p:nvGraphicFramePr>
        <p:xfrm>
          <a:off x="960000" y="4019967"/>
          <a:ext cx="10241167" cy="1144693"/>
        </p:xfrm>
        <a:graphic>
          <a:graphicData uri="http://schemas.openxmlformats.org/drawingml/2006/table">
            <a:tbl>
              <a:tblPr>
                <a:noFill/>
              </a:tblPr>
              <a:tblGrid>
                <a:gridCol w="10241167">
                  <a:extLst>
                    <a:ext uri="{9D8B030D-6E8A-4147-A177-3AD203B41FA5}">
                      <a16:colId xmlns:a16="http://schemas.microsoft.com/office/drawing/2014/main" val="20000"/>
                    </a:ext>
                  </a:extLst>
                </a:gridCol>
              </a:tblGrid>
              <a:tr h="1144693">
                <a:tc>
                  <a:txBody>
                    <a:bodyPr/>
                    <a:lstStyle/>
                    <a:p>
                      <a:pPr marL="269999" lvl="0" indent="0" algn="l" rtl="0">
                        <a:spcBef>
                          <a:spcPts val="0"/>
                        </a:spcBef>
                        <a:spcAft>
                          <a:spcPts val="0"/>
                        </a:spcAft>
                        <a:buNone/>
                      </a:pPr>
                      <a:r>
                        <a:rPr lang="es" sz="2100" b="1">
                          <a:solidFill>
                            <a:srgbClr val="CC0000"/>
                          </a:solidFill>
                          <a:latin typeface="Consolas"/>
                          <a:ea typeface="Consolas"/>
                          <a:cs typeface="Consolas"/>
                          <a:sym typeface="Consolas"/>
                        </a:rPr>
                        <a:t>@</a:t>
                      </a:r>
                      <a:r>
                        <a:rPr lang="es" sz="2100" b="1">
                          <a:solidFill>
                            <a:srgbClr val="6D9EEB"/>
                          </a:solidFill>
                          <a:latin typeface="Consolas"/>
                          <a:ea typeface="Consolas"/>
                          <a:cs typeface="Consolas"/>
                          <a:sym typeface="Consolas"/>
                        </a:rPr>
                        <a:t>OnetoMany</a:t>
                      </a:r>
                      <a:r>
                        <a:rPr lang="es" sz="2100" b="1">
                          <a:solidFill>
                            <a:srgbClr val="FFFFFF"/>
                          </a:solidFill>
                          <a:latin typeface="Consolas"/>
                          <a:ea typeface="Consolas"/>
                          <a:cs typeface="Consolas"/>
                          <a:sym typeface="Consolas"/>
                        </a:rPr>
                        <a:t>(</a:t>
                      </a:r>
                      <a:r>
                        <a:rPr lang="es" sz="2100" b="1">
                          <a:solidFill>
                            <a:srgbClr val="E69138"/>
                          </a:solidFill>
                          <a:latin typeface="Consolas"/>
                          <a:ea typeface="Consolas"/>
                          <a:cs typeface="Consolas"/>
                          <a:sym typeface="Consolas"/>
                        </a:rPr>
                        <a:t>mappedBy </a:t>
                      </a:r>
                      <a:r>
                        <a:rPr lang="es" sz="2100" b="1">
                          <a:solidFill>
                            <a:srgbClr val="CC0000"/>
                          </a:solidFill>
                          <a:latin typeface="Consolas"/>
                          <a:ea typeface="Consolas"/>
                          <a:cs typeface="Consolas"/>
                          <a:sym typeface="Consolas"/>
                        </a:rPr>
                        <a:t>= </a:t>
                      </a:r>
                      <a:r>
                        <a:rPr lang="es" sz="2100" b="1">
                          <a:solidFill>
                            <a:srgbClr val="F1C232"/>
                          </a:solidFill>
                          <a:latin typeface="Consolas"/>
                          <a:ea typeface="Consolas"/>
                          <a:cs typeface="Consolas"/>
                          <a:sym typeface="Consolas"/>
                        </a:rPr>
                        <a:t>“cart” ,</a:t>
                      </a:r>
                      <a:r>
                        <a:rPr lang="es" sz="2100" b="1">
                          <a:solidFill>
                            <a:srgbClr val="FFFFFF"/>
                          </a:solidFill>
                          <a:latin typeface="Consolas"/>
                          <a:ea typeface="Consolas"/>
                          <a:cs typeface="Consolas"/>
                          <a:sym typeface="Consolas"/>
                        </a:rPr>
                        <a:t>cascade</a:t>
                      </a:r>
                      <a:r>
                        <a:rPr lang="es" sz="2100" b="1">
                          <a:solidFill>
                            <a:srgbClr val="F1C232"/>
                          </a:solidFill>
                          <a:latin typeface="Consolas"/>
                          <a:ea typeface="Consolas"/>
                          <a:cs typeface="Consolas"/>
                          <a:sym typeface="Consolas"/>
                        </a:rPr>
                        <a:t> = </a:t>
                      </a:r>
                      <a:r>
                        <a:rPr lang="es" sz="2100" b="1">
                          <a:solidFill>
                            <a:srgbClr val="6D9EEB"/>
                          </a:solidFill>
                          <a:latin typeface="Consolas"/>
                          <a:ea typeface="Consolas"/>
                          <a:cs typeface="Consolas"/>
                          <a:sym typeface="Consolas"/>
                        </a:rPr>
                        <a:t>CascadeType</a:t>
                      </a:r>
                      <a:r>
                        <a:rPr lang="es" sz="2100" b="1">
                          <a:solidFill>
                            <a:srgbClr val="F1C232"/>
                          </a:solidFill>
                          <a:latin typeface="Consolas"/>
                          <a:ea typeface="Consolas"/>
                          <a:cs typeface="Consolas"/>
                          <a:sym typeface="Consolas"/>
                        </a:rPr>
                        <a:t>.</a:t>
                      </a:r>
                      <a:r>
                        <a:rPr lang="es" sz="2100" b="1">
                          <a:solidFill>
                            <a:srgbClr val="B4A7D6"/>
                          </a:solidFill>
                          <a:latin typeface="Consolas"/>
                          <a:ea typeface="Consolas"/>
                          <a:cs typeface="Consolas"/>
                          <a:sym typeface="Consolas"/>
                        </a:rPr>
                        <a:t>ALL</a:t>
                      </a:r>
                      <a:r>
                        <a:rPr lang="es" sz="2100" b="1">
                          <a:solidFill>
                            <a:srgbClr val="F1C232"/>
                          </a:solidFill>
                          <a:latin typeface="Consolas"/>
                          <a:ea typeface="Consolas"/>
                          <a:cs typeface="Consolas"/>
                          <a:sym typeface="Consolas"/>
                        </a:rPr>
                        <a:t>,</a:t>
                      </a:r>
                      <a:r>
                        <a:rPr lang="es" sz="2100" b="1">
                          <a:solidFill>
                            <a:srgbClr val="FFFFFF"/>
                          </a:solidFill>
                          <a:latin typeface="Consolas"/>
                          <a:ea typeface="Consolas"/>
                          <a:cs typeface="Consolas"/>
                          <a:sym typeface="Consolas"/>
                        </a:rPr>
                        <a:t>fetch</a:t>
                      </a:r>
                      <a:r>
                        <a:rPr lang="es" sz="2100" b="1">
                          <a:solidFill>
                            <a:srgbClr val="F1C232"/>
                          </a:solidFill>
                          <a:latin typeface="Consolas"/>
                          <a:ea typeface="Consolas"/>
                          <a:cs typeface="Consolas"/>
                          <a:sym typeface="Consolas"/>
                        </a:rPr>
                        <a:t> = </a:t>
                      </a:r>
                      <a:r>
                        <a:rPr lang="es" sz="2100" b="1">
                          <a:solidFill>
                            <a:srgbClr val="6D9EEB"/>
                          </a:solidFill>
                          <a:latin typeface="Consolas"/>
                          <a:ea typeface="Consolas"/>
                          <a:cs typeface="Consolas"/>
                          <a:sym typeface="Consolas"/>
                        </a:rPr>
                        <a:t>FetchType</a:t>
                      </a:r>
                      <a:r>
                        <a:rPr lang="es" sz="2100" b="1">
                          <a:solidFill>
                            <a:srgbClr val="F1C232"/>
                          </a:solidFill>
                          <a:latin typeface="Consolas"/>
                          <a:ea typeface="Consolas"/>
                          <a:cs typeface="Consolas"/>
                          <a:sym typeface="Consolas"/>
                        </a:rPr>
                        <a:t>.</a:t>
                      </a:r>
                      <a:r>
                        <a:rPr lang="es" sz="2100" b="1">
                          <a:solidFill>
                            <a:srgbClr val="B4A7D6"/>
                          </a:solidFill>
                          <a:latin typeface="Consolas"/>
                          <a:ea typeface="Consolas"/>
                          <a:cs typeface="Consolas"/>
                          <a:sym typeface="Consolas"/>
                        </a:rPr>
                        <a:t>EAGER</a:t>
                      </a:r>
                      <a:r>
                        <a:rPr lang="es" sz="2100" b="1">
                          <a:solidFill>
                            <a:srgbClr val="FFFFFF"/>
                          </a:solidFill>
                          <a:latin typeface="Consolas"/>
                          <a:ea typeface="Consolas"/>
                          <a:cs typeface="Consolas"/>
                          <a:sym typeface="Consolas"/>
                        </a:rPr>
                        <a:t>)</a:t>
                      </a:r>
                      <a:endParaRPr sz="2100" b="1">
                        <a:solidFill>
                          <a:srgbClr val="FFFFFF"/>
                        </a:solidFill>
                        <a:latin typeface="Consolas"/>
                        <a:ea typeface="Consolas"/>
                        <a:cs typeface="Consolas"/>
                        <a:sym typeface="Consolas"/>
                      </a:endParaRPr>
                    </a:p>
                    <a:p>
                      <a:pPr marL="269999" lvl="0" indent="0" algn="l" rtl="0">
                        <a:spcBef>
                          <a:spcPts val="0"/>
                        </a:spcBef>
                        <a:spcAft>
                          <a:spcPts val="0"/>
                        </a:spcAft>
                        <a:buNone/>
                      </a:pPr>
                      <a:r>
                        <a:rPr lang="es" sz="2100" b="1">
                          <a:solidFill>
                            <a:srgbClr val="CC0000"/>
                          </a:solidFill>
                          <a:latin typeface="Consolas"/>
                          <a:ea typeface="Consolas"/>
                          <a:cs typeface="Consolas"/>
                          <a:sym typeface="Consolas"/>
                        </a:rPr>
                        <a:t>private </a:t>
                      </a:r>
                      <a:r>
                        <a:rPr lang="es" sz="2100" b="1" i="1">
                          <a:solidFill>
                            <a:srgbClr val="6D9EEB"/>
                          </a:solidFill>
                          <a:latin typeface="Consolas"/>
                          <a:ea typeface="Consolas"/>
                          <a:cs typeface="Consolas"/>
                          <a:sym typeface="Consolas"/>
                        </a:rPr>
                        <a:t>Set </a:t>
                      </a:r>
                      <a:r>
                        <a:rPr lang="es" sz="2100" b="1">
                          <a:solidFill>
                            <a:srgbClr val="FFFFFF"/>
                          </a:solidFill>
                          <a:latin typeface="Consolas"/>
                          <a:ea typeface="Consolas"/>
                          <a:cs typeface="Consolas"/>
                          <a:sym typeface="Consolas"/>
                        </a:rPr>
                        <a:t>&lt;</a:t>
                      </a:r>
                      <a:r>
                        <a:rPr lang="es" sz="2100" b="1" i="1">
                          <a:solidFill>
                            <a:srgbClr val="6D9EEB"/>
                          </a:solidFill>
                          <a:latin typeface="Consolas"/>
                          <a:ea typeface="Consolas"/>
                          <a:cs typeface="Consolas"/>
                          <a:sym typeface="Consolas"/>
                        </a:rPr>
                        <a:t>Item</a:t>
                      </a:r>
                      <a:r>
                        <a:rPr lang="es" sz="2100" b="1">
                          <a:solidFill>
                            <a:srgbClr val="FFFFFF"/>
                          </a:solidFill>
                          <a:latin typeface="Consolas"/>
                          <a:ea typeface="Consolas"/>
                          <a:cs typeface="Consolas"/>
                          <a:sym typeface="Consolas"/>
                        </a:rPr>
                        <a:t>&gt; items;</a:t>
                      </a:r>
                      <a:endParaRPr sz="2100" b="1">
                        <a:solidFill>
                          <a:srgbClr val="CC0000"/>
                        </a:solidFill>
                        <a:latin typeface="Consolas"/>
                        <a:ea typeface="Consolas"/>
                        <a:cs typeface="Consolas"/>
                        <a:sym typeface="Consolas"/>
                      </a:endParaRPr>
                    </a:p>
                  </a:txBody>
                  <a:tcPr marL="84667" marR="84667" marT="84667" marB="84667">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33383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1"/>
          <p:cNvSpPr txBox="1">
            <a:spLocks noGrp="1"/>
          </p:cNvSpPr>
          <p:nvPr>
            <p:ph type="subTitle" idx="1"/>
          </p:nvPr>
        </p:nvSpPr>
        <p:spPr>
          <a:xfrm>
            <a:off x="828767" y="699433"/>
            <a:ext cx="10372400" cy="1044000"/>
          </a:xfrm>
          <a:prstGeom prst="rect">
            <a:avLst/>
          </a:prstGeom>
        </p:spPr>
        <p:txBody>
          <a:bodyPr spcFirstLastPara="1" vert="horz" wrap="square" lIns="121900" tIns="121900" rIns="121900" bIns="121900" rtlCol="0" anchor="ctr" anchorCtr="0">
            <a:noAutofit/>
          </a:bodyPr>
          <a:lstStyle/>
          <a:p>
            <a:pPr marL="0" indent="0"/>
            <a:r>
              <a:rPr lang="es">
                <a:solidFill>
                  <a:srgbClr val="000000"/>
                </a:solidFill>
              </a:rPr>
              <a:t>Resultados</a:t>
            </a:r>
            <a:endParaRPr>
              <a:solidFill>
                <a:srgbClr val="000000"/>
              </a:solidFill>
            </a:endParaRPr>
          </a:p>
        </p:txBody>
      </p:sp>
      <p:sp>
        <p:nvSpPr>
          <p:cNvPr id="57" name="Google Shape;57;p11"/>
          <p:cNvSpPr txBox="1">
            <a:spLocks noGrp="1"/>
          </p:cNvSpPr>
          <p:nvPr>
            <p:ph type="body" idx="2"/>
          </p:nvPr>
        </p:nvSpPr>
        <p:spPr>
          <a:xfrm>
            <a:off x="828767" y="1743433"/>
            <a:ext cx="10372400" cy="3107600"/>
          </a:xfrm>
          <a:prstGeom prst="rect">
            <a:avLst/>
          </a:prstGeom>
        </p:spPr>
        <p:txBody>
          <a:bodyPr spcFirstLastPara="1" vert="horz" wrap="square" lIns="121900" tIns="121900" rIns="121900" bIns="121900" rtlCol="0" anchor="t" anchorCtr="0">
            <a:noAutofit/>
          </a:bodyPr>
          <a:lstStyle/>
          <a:p>
            <a:pPr marL="0" indent="0">
              <a:lnSpc>
                <a:spcPct val="100000"/>
              </a:lnSpc>
              <a:spcBef>
                <a:spcPts val="800"/>
              </a:spcBef>
              <a:buNone/>
            </a:pPr>
            <a:r>
              <a:rPr lang="es">
                <a:solidFill>
                  <a:srgbClr val="434343"/>
                </a:solidFill>
              </a:rPr>
              <a:t>En el ejemplo de Cart e Items, cuando hacemos una búsqueda por id y está configurado con carga ansiosa, podemos ver en consola la siguiente salida:</a:t>
            </a:r>
            <a:endParaRPr sz="2267"/>
          </a:p>
        </p:txBody>
      </p:sp>
      <p:grpSp>
        <p:nvGrpSpPr>
          <p:cNvPr id="58" name="Google Shape;58;p11"/>
          <p:cNvGrpSpPr/>
          <p:nvPr/>
        </p:nvGrpSpPr>
        <p:grpSpPr>
          <a:xfrm>
            <a:off x="967549" y="3037274"/>
            <a:ext cx="10256896" cy="3107629"/>
            <a:chOff x="630633" y="1939794"/>
            <a:chExt cx="6913518" cy="782857"/>
          </a:xfrm>
        </p:grpSpPr>
        <p:sp>
          <p:nvSpPr>
            <p:cNvPr id="59" name="Google Shape;59;p11"/>
            <p:cNvSpPr/>
            <p:nvPr/>
          </p:nvSpPr>
          <p:spPr>
            <a:xfrm>
              <a:off x="1116051" y="1939794"/>
              <a:ext cx="6428100" cy="782700"/>
            </a:xfrm>
            <a:prstGeom prst="rect">
              <a:avLst/>
            </a:prstGeom>
            <a:solidFill>
              <a:srgbClr val="262831"/>
            </a:solidFill>
            <a:ln>
              <a:noFill/>
            </a:ln>
          </p:spPr>
          <p:txBody>
            <a:bodyPr spcFirstLastPara="1" wrap="square" lIns="168000" tIns="0" rIns="120000" bIns="120000" anchor="ctr" anchorCtr="0">
              <a:noAutofit/>
            </a:bodyPr>
            <a:lstStyle/>
            <a:p>
              <a:pPr>
                <a:spcBef>
                  <a:spcPts val="800"/>
                </a:spcBef>
              </a:pPr>
              <a:r>
                <a:rPr lang="es" sz="2133">
                  <a:solidFill>
                    <a:srgbClr val="FFFFFF"/>
                  </a:solidFill>
                  <a:latin typeface="Consolas"/>
                  <a:ea typeface="Consolas"/>
                  <a:cs typeface="Consolas"/>
                  <a:sym typeface="Consolas"/>
                </a:rPr>
                <a:t>Hibernate: select cart0_.id as id1_1_0_, items1_.cart_id as cart_id4_4_1_, items1_.id as id1_4_1_, items1_.id as id1_4_2_, items1_.cantidad as cantidad2_4_2_, items1_.cart_id as cart_id4_4_2_, items1_.descripcion as descripc3_4_2_ from cart cart0_ left outer join items items1_ on cart0_.id=items1_.cart_id where cart0_.id=?</a:t>
              </a:r>
              <a:endParaRPr sz="2133">
                <a:solidFill>
                  <a:srgbClr val="FFFFFF"/>
                </a:solidFill>
                <a:latin typeface="Consolas"/>
                <a:ea typeface="Consolas"/>
                <a:cs typeface="Consolas"/>
                <a:sym typeface="Consolas"/>
              </a:endParaRPr>
            </a:p>
          </p:txBody>
        </p:sp>
        <p:sp>
          <p:nvSpPr>
            <p:cNvPr id="60" name="Google Shape;60;p11"/>
            <p:cNvSpPr/>
            <p:nvPr/>
          </p:nvSpPr>
          <p:spPr>
            <a:xfrm>
              <a:off x="630633" y="1939951"/>
              <a:ext cx="485400" cy="782700"/>
            </a:xfrm>
            <a:prstGeom prst="rect">
              <a:avLst/>
            </a:prstGeom>
            <a:solidFill>
              <a:srgbClr val="33383C"/>
            </a:solidFill>
            <a:ln>
              <a:noFill/>
            </a:ln>
          </p:spPr>
          <p:txBody>
            <a:bodyPr spcFirstLastPara="1" wrap="square" lIns="121900" tIns="121900" rIns="121900" bIns="121900" anchor="ctr" anchorCtr="0">
              <a:noAutofit/>
            </a:bodyPr>
            <a:lstStyle/>
            <a:p>
              <a:pPr algn="ctr"/>
              <a:r>
                <a:rPr lang="es" sz="2400">
                  <a:solidFill>
                    <a:srgbClr val="FFFFFF"/>
                  </a:solidFill>
                  <a:latin typeface="Consolas"/>
                  <a:ea typeface="Consolas"/>
                  <a:cs typeface="Consolas"/>
                  <a:sym typeface="Consolas"/>
                </a:rPr>
                <a:t>{}</a:t>
              </a:r>
              <a:endParaRPr sz="2400">
                <a:solidFill>
                  <a:srgbClr val="FFFFFF"/>
                </a:solidFill>
                <a:latin typeface="Consolas"/>
                <a:ea typeface="Consolas"/>
                <a:cs typeface="Consolas"/>
                <a:sym typeface="Consola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2"/>
          <p:cNvSpPr txBox="1">
            <a:spLocks noGrp="1"/>
          </p:cNvSpPr>
          <p:nvPr>
            <p:ph type="body" idx="2"/>
          </p:nvPr>
        </p:nvSpPr>
        <p:spPr>
          <a:xfrm>
            <a:off x="909800" y="2847800"/>
            <a:ext cx="10372400" cy="1162400"/>
          </a:xfrm>
          <a:prstGeom prst="rect">
            <a:avLst/>
          </a:prstGeom>
        </p:spPr>
        <p:txBody>
          <a:bodyPr spcFirstLastPara="1" vert="horz" wrap="square" lIns="121900" tIns="121900" rIns="121900" bIns="121900" rtlCol="0" anchor="t" anchorCtr="0">
            <a:noAutofit/>
          </a:bodyPr>
          <a:lstStyle/>
          <a:p>
            <a:pPr marL="0" indent="0" algn="ctr">
              <a:spcAft>
                <a:spcPts val="1333"/>
              </a:spcAft>
              <a:buNone/>
            </a:pPr>
            <a:r>
              <a:rPr lang="es" sz="2933"/>
              <a:t>Es un patrón de diseño que se utiliza para definir la </a:t>
            </a:r>
            <a:r>
              <a:rPr lang="es" sz="2933" b="1">
                <a:solidFill>
                  <a:schemeClr val="accent1"/>
                </a:solidFill>
                <a:latin typeface="Rubik"/>
                <a:ea typeface="Rubik"/>
                <a:cs typeface="Rubik"/>
                <a:sym typeface="Rubik"/>
              </a:rPr>
              <a:t>inicialización de un objeto tanto como sea posible.</a:t>
            </a:r>
            <a:endParaRPr sz="2933" b="1">
              <a:solidFill>
                <a:schemeClr val="accent1"/>
              </a:solidFill>
              <a:latin typeface="Rubik"/>
              <a:ea typeface="Rubik"/>
              <a:cs typeface="Rubik"/>
              <a:sym typeface="Rubik"/>
            </a:endParaRPr>
          </a:p>
        </p:txBody>
      </p:sp>
      <p:sp>
        <p:nvSpPr>
          <p:cNvPr id="66" name="Google Shape;66;p12"/>
          <p:cNvSpPr txBox="1">
            <a:spLocks noGrp="1"/>
          </p:cNvSpPr>
          <p:nvPr>
            <p:ph type="title"/>
          </p:nvPr>
        </p:nvSpPr>
        <p:spPr>
          <a:xfrm>
            <a:off x="909800" y="777167"/>
            <a:ext cx="10372400" cy="763600"/>
          </a:xfrm>
          <a:prstGeom prst="rect">
            <a:avLst/>
          </a:prstGeom>
        </p:spPr>
        <p:txBody>
          <a:bodyPr spcFirstLastPara="1" vert="horz" wrap="square" lIns="121900" tIns="121900" rIns="121900" bIns="121900" rtlCol="0" anchor="ctr" anchorCtr="0">
            <a:noAutofit/>
          </a:bodyPr>
          <a:lstStyle/>
          <a:p>
            <a:pPr>
              <a:buNone/>
            </a:pPr>
            <a:r>
              <a:rPr lang="es"/>
              <a:t>Lazy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3"/>
          <p:cNvSpPr txBox="1">
            <a:spLocks noGrp="1"/>
          </p:cNvSpPr>
          <p:nvPr>
            <p:ph type="subTitle" idx="1"/>
          </p:nvPr>
        </p:nvSpPr>
        <p:spPr>
          <a:xfrm>
            <a:off x="828767" y="734200"/>
            <a:ext cx="10372400" cy="1044000"/>
          </a:xfrm>
          <a:prstGeom prst="rect">
            <a:avLst/>
          </a:prstGeom>
        </p:spPr>
        <p:txBody>
          <a:bodyPr spcFirstLastPara="1" vert="horz" wrap="square" lIns="121900" tIns="121900" rIns="121900" bIns="121900" rtlCol="0" anchor="ctr" anchorCtr="0">
            <a:noAutofit/>
          </a:bodyPr>
          <a:lstStyle/>
          <a:p>
            <a:pPr marL="0" indent="0"/>
            <a:r>
              <a:rPr lang="es">
                <a:solidFill>
                  <a:srgbClr val="000000"/>
                </a:solidFill>
              </a:rPr>
              <a:t>Lazy Loading - Carga perezosa</a:t>
            </a:r>
            <a:endParaRPr>
              <a:solidFill>
                <a:srgbClr val="000000"/>
              </a:solidFill>
            </a:endParaRPr>
          </a:p>
        </p:txBody>
      </p:sp>
      <p:sp>
        <p:nvSpPr>
          <p:cNvPr id="72" name="Google Shape;72;p13"/>
          <p:cNvSpPr txBox="1">
            <a:spLocks noGrp="1"/>
          </p:cNvSpPr>
          <p:nvPr>
            <p:ph type="body" idx="2"/>
          </p:nvPr>
        </p:nvSpPr>
        <p:spPr>
          <a:xfrm>
            <a:off x="828767" y="1875200"/>
            <a:ext cx="10372400" cy="3107600"/>
          </a:xfrm>
          <a:prstGeom prst="rect">
            <a:avLst/>
          </a:prstGeom>
        </p:spPr>
        <p:txBody>
          <a:bodyPr spcFirstLastPara="1" vert="horz" wrap="square" lIns="121900" tIns="121900" rIns="121900" bIns="121900" rtlCol="0" anchor="t" anchorCtr="0">
            <a:noAutofit/>
          </a:bodyPr>
          <a:lstStyle/>
          <a:p>
            <a:pPr marL="0" indent="0">
              <a:buNone/>
            </a:pPr>
            <a:r>
              <a:rPr lang="es"/>
              <a:t>En Lazy Loading o carga perezosa, </a:t>
            </a:r>
            <a:r>
              <a:rPr lang="es">
                <a:solidFill>
                  <a:srgbClr val="434343"/>
                </a:solidFill>
              </a:rPr>
              <a:t> la carga en memoria de registros y sus registros asociados mapeados a través de sus entidades no se inicializará y cargará hasta una llamada explícita al método get.</a:t>
            </a:r>
            <a:endParaRPr>
              <a:solidFill>
                <a:srgbClr val="434343"/>
              </a:solidFill>
            </a:endParaRPr>
          </a:p>
          <a:p>
            <a:pPr marL="0" indent="0">
              <a:lnSpc>
                <a:spcPct val="100000"/>
              </a:lnSpc>
              <a:spcBef>
                <a:spcPts val="1333"/>
              </a:spcBef>
              <a:buNone/>
            </a:pPr>
            <a:r>
              <a:rPr lang="es">
                <a:solidFill>
                  <a:srgbClr val="434343"/>
                </a:solidFill>
              </a:rPr>
              <a:t>Podemos ver en la siguiente imagen la carga perezosa configurada en las clases Cart e Items:</a:t>
            </a:r>
            <a:endParaRPr/>
          </a:p>
        </p:txBody>
      </p:sp>
      <p:graphicFrame>
        <p:nvGraphicFramePr>
          <p:cNvPr id="73" name="Google Shape;73;p13"/>
          <p:cNvGraphicFramePr/>
          <p:nvPr/>
        </p:nvGraphicFramePr>
        <p:xfrm>
          <a:off x="960000" y="4286100"/>
          <a:ext cx="10289600" cy="1144693"/>
        </p:xfrm>
        <a:graphic>
          <a:graphicData uri="http://schemas.openxmlformats.org/drawingml/2006/table">
            <a:tbl>
              <a:tblPr>
                <a:noFill/>
              </a:tblPr>
              <a:tblGrid>
                <a:gridCol w="10289600">
                  <a:extLst>
                    <a:ext uri="{9D8B030D-6E8A-4147-A177-3AD203B41FA5}">
                      <a16:colId xmlns:a16="http://schemas.microsoft.com/office/drawing/2014/main" val="20000"/>
                    </a:ext>
                  </a:extLst>
                </a:gridCol>
              </a:tblGrid>
              <a:tr h="1144693">
                <a:tc>
                  <a:txBody>
                    <a:bodyPr/>
                    <a:lstStyle/>
                    <a:p>
                      <a:pPr marL="269999" lvl="0" indent="0" algn="l" rtl="0">
                        <a:spcBef>
                          <a:spcPts val="0"/>
                        </a:spcBef>
                        <a:spcAft>
                          <a:spcPts val="0"/>
                        </a:spcAft>
                        <a:buNone/>
                      </a:pPr>
                      <a:r>
                        <a:rPr lang="es" sz="2100" b="1">
                          <a:solidFill>
                            <a:srgbClr val="CC0000"/>
                          </a:solidFill>
                          <a:latin typeface="Consolas"/>
                          <a:ea typeface="Consolas"/>
                          <a:cs typeface="Consolas"/>
                          <a:sym typeface="Consolas"/>
                        </a:rPr>
                        <a:t>@</a:t>
                      </a:r>
                      <a:r>
                        <a:rPr lang="es" sz="2100" b="1">
                          <a:solidFill>
                            <a:srgbClr val="6D9EEB"/>
                          </a:solidFill>
                          <a:latin typeface="Consolas"/>
                          <a:ea typeface="Consolas"/>
                          <a:cs typeface="Consolas"/>
                          <a:sym typeface="Consolas"/>
                        </a:rPr>
                        <a:t>OnetoMany</a:t>
                      </a:r>
                      <a:r>
                        <a:rPr lang="es" sz="2100" b="1">
                          <a:solidFill>
                            <a:srgbClr val="FFFFFF"/>
                          </a:solidFill>
                          <a:latin typeface="Consolas"/>
                          <a:ea typeface="Consolas"/>
                          <a:cs typeface="Consolas"/>
                          <a:sym typeface="Consolas"/>
                        </a:rPr>
                        <a:t>(</a:t>
                      </a:r>
                      <a:r>
                        <a:rPr lang="es" sz="2100" b="1">
                          <a:solidFill>
                            <a:srgbClr val="E69138"/>
                          </a:solidFill>
                          <a:latin typeface="Consolas"/>
                          <a:ea typeface="Consolas"/>
                          <a:cs typeface="Consolas"/>
                          <a:sym typeface="Consolas"/>
                        </a:rPr>
                        <a:t>mappedBy </a:t>
                      </a:r>
                      <a:r>
                        <a:rPr lang="es" sz="2100" b="1">
                          <a:solidFill>
                            <a:srgbClr val="CC0000"/>
                          </a:solidFill>
                          <a:latin typeface="Consolas"/>
                          <a:ea typeface="Consolas"/>
                          <a:cs typeface="Consolas"/>
                          <a:sym typeface="Consolas"/>
                        </a:rPr>
                        <a:t>= </a:t>
                      </a:r>
                      <a:r>
                        <a:rPr lang="es" sz="2100" b="1">
                          <a:solidFill>
                            <a:srgbClr val="F1C232"/>
                          </a:solidFill>
                          <a:latin typeface="Consolas"/>
                          <a:ea typeface="Consolas"/>
                          <a:cs typeface="Consolas"/>
                          <a:sym typeface="Consolas"/>
                        </a:rPr>
                        <a:t>“cart” ,</a:t>
                      </a:r>
                      <a:r>
                        <a:rPr lang="es" sz="2100" b="1">
                          <a:solidFill>
                            <a:srgbClr val="FFFFFF"/>
                          </a:solidFill>
                          <a:latin typeface="Consolas"/>
                          <a:ea typeface="Consolas"/>
                          <a:cs typeface="Consolas"/>
                          <a:sym typeface="Consolas"/>
                        </a:rPr>
                        <a:t>cascade</a:t>
                      </a:r>
                      <a:r>
                        <a:rPr lang="es" sz="2100" b="1">
                          <a:solidFill>
                            <a:srgbClr val="F1C232"/>
                          </a:solidFill>
                          <a:latin typeface="Consolas"/>
                          <a:ea typeface="Consolas"/>
                          <a:cs typeface="Consolas"/>
                          <a:sym typeface="Consolas"/>
                        </a:rPr>
                        <a:t> = </a:t>
                      </a:r>
                      <a:r>
                        <a:rPr lang="es" sz="2100" b="1">
                          <a:solidFill>
                            <a:srgbClr val="6D9EEB"/>
                          </a:solidFill>
                          <a:latin typeface="Consolas"/>
                          <a:ea typeface="Consolas"/>
                          <a:cs typeface="Consolas"/>
                          <a:sym typeface="Consolas"/>
                        </a:rPr>
                        <a:t>CascadeType</a:t>
                      </a:r>
                      <a:r>
                        <a:rPr lang="es" sz="2100" b="1">
                          <a:solidFill>
                            <a:srgbClr val="F1C232"/>
                          </a:solidFill>
                          <a:latin typeface="Consolas"/>
                          <a:ea typeface="Consolas"/>
                          <a:cs typeface="Consolas"/>
                          <a:sym typeface="Consolas"/>
                        </a:rPr>
                        <a:t>.</a:t>
                      </a:r>
                      <a:r>
                        <a:rPr lang="es" sz="2100" b="1">
                          <a:solidFill>
                            <a:srgbClr val="B4A7D6"/>
                          </a:solidFill>
                          <a:latin typeface="Consolas"/>
                          <a:ea typeface="Consolas"/>
                          <a:cs typeface="Consolas"/>
                          <a:sym typeface="Consolas"/>
                        </a:rPr>
                        <a:t>ALL</a:t>
                      </a:r>
                      <a:r>
                        <a:rPr lang="es" sz="2100" b="1">
                          <a:solidFill>
                            <a:srgbClr val="F1C232"/>
                          </a:solidFill>
                          <a:latin typeface="Consolas"/>
                          <a:ea typeface="Consolas"/>
                          <a:cs typeface="Consolas"/>
                          <a:sym typeface="Consolas"/>
                        </a:rPr>
                        <a:t>,</a:t>
                      </a:r>
                      <a:r>
                        <a:rPr lang="es" sz="2100" b="1">
                          <a:solidFill>
                            <a:srgbClr val="FFFFFF"/>
                          </a:solidFill>
                          <a:latin typeface="Consolas"/>
                          <a:ea typeface="Consolas"/>
                          <a:cs typeface="Consolas"/>
                          <a:sym typeface="Consolas"/>
                        </a:rPr>
                        <a:t>fetch</a:t>
                      </a:r>
                      <a:r>
                        <a:rPr lang="es" sz="2100" b="1">
                          <a:solidFill>
                            <a:srgbClr val="F1C232"/>
                          </a:solidFill>
                          <a:latin typeface="Consolas"/>
                          <a:ea typeface="Consolas"/>
                          <a:cs typeface="Consolas"/>
                          <a:sym typeface="Consolas"/>
                        </a:rPr>
                        <a:t> = </a:t>
                      </a:r>
                      <a:r>
                        <a:rPr lang="es" sz="2100" b="1">
                          <a:solidFill>
                            <a:srgbClr val="6D9EEB"/>
                          </a:solidFill>
                          <a:latin typeface="Consolas"/>
                          <a:ea typeface="Consolas"/>
                          <a:cs typeface="Consolas"/>
                          <a:sym typeface="Consolas"/>
                        </a:rPr>
                        <a:t>FetchType</a:t>
                      </a:r>
                      <a:r>
                        <a:rPr lang="es" sz="2100" b="1">
                          <a:solidFill>
                            <a:srgbClr val="F1C232"/>
                          </a:solidFill>
                          <a:latin typeface="Consolas"/>
                          <a:ea typeface="Consolas"/>
                          <a:cs typeface="Consolas"/>
                          <a:sym typeface="Consolas"/>
                        </a:rPr>
                        <a:t>.</a:t>
                      </a:r>
                      <a:r>
                        <a:rPr lang="es" sz="2100" b="1">
                          <a:solidFill>
                            <a:srgbClr val="B4A7D6"/>
                          </a:solidFill>
                          <a:latin typeface="Consolas"/>
                          <a:ea typeface="Consolas"/>
                          <a:cs typeface="Consolas"/>
                          <a:sym typeface="Consolas"/>
                        </a:rPr>
                        <a:t>EAGER</a:t>
                      </a:r>
                      <a:r>
                        <a:rPr lang="es" sz="2100" b="1">
                          <a:solidFill>
                            <a:srgbClr val="FFFFFF"/>
                          </a:solidFill>
                          <a:latin typeface="Consolas"/>
                          <a:ea typeface="Consolas"/>
                          <a:cs typeface="Consolas"/>
                          <a:sym typeface="Consolas"/>
                        </a:rPr>
                        <a:t>)</a:t>
                      </a:r>
                      <a:endParaRPr sz="2100" b="1">
                        <a:solidFill>
                          <a:srgbClr val="FFFFFF"/>
                        </a:solidFill>
                        <a:latin typeface="Consolas"/>
                        <a:ea typeface="Consolas"/>
                        <a:cs typeface="Consolas"/>
                        <a:sym typeface="Consolas"/>
                      </a:endParaRPr>
                    </a:p>
                    <a:p>
                      <a:pPr marL="269999" lvl="0" indent="0" algn="l" rtl="0">
                        <a:spcBef>
                          <a:spcPts val="0"/>
                        </a:spcBef>
                        <a:spcAft>
                          <a:spcPts val="0"/>
                        </a:spcAft>
                        <a:buNone/>
                      </a:pPr>
                      <a:r>
                        <a:rPr lang="es" sz="2100" b="1">
                          <a:solidFill>
                            <a:srgbClr val="CC0000"/>
                          </a:solidFill>
                          <a:latin typeface="Consolas"/>
                          <a:ea typeface="Consolas"/>
                          <a:cs typeface="Consolas"/>
                          <a:sym typeface="Consolas"/>
                        </a:rPr>
                        <a:t>private </a:t>
                      </a:r>
                      <a:r>
                        <a:rPr lang="es" sz="2100" b="1" i="1">
                          <a:solidFill>
                            <a:srgbClr val="6D9EEB"/>
                          </a:solidFill>
                          <a:latin typeface="Consolas"/>
                          <a:ea typeface="Consolas"/>
                          <a:cs typeface="Consolas"/>
                          <a:sym typeface="Consolas"/>
                        </a:rPr>
                        <a:t>Set </a:t>
                      </a:r>
                      <a:r>
                        <a:rPr lang="es" sz="2100" b="1">
                          <a:solidFill>
                            <a:srgbClr val="FFFFFF"/>
                          </a:solidFill>
                          <a:latin typeface="Consolas"/>
                          <a:ea typeface="Consolas"/>
                          <a:cs typeface="Consolas"/>
                          <a:sym typeface="Consolas"/>
                        </a:rPr>
                        <a:t>&lt;</a:t>
                      </a:r>
                      <a:r>
                        <a:rPr lang="es" sz="2100" b="1" i="1">
                          <a:solidFill>
                            <a:srgbClr val="6D9EEB"/>
                          </a:solidFill>
                          <a:latin typeface="Consolas"/>
                          <a:ea typeface="Consolas"/>
                          <a:cs typeface="Consolas"/>
                          <a:sym typeface="Consolas"/>
                        </a:rPr>
                        <a:t>Item</a:t>
                      </a:r>
                      <a:r>
                        <a:rPr lang="es" sz="2100" b="1">
                          <a:solidFill>
                            <a:srgbClr val="FFFFFF"/>
                          </a:solidFill>
                          <a:latin typeface="Consolas"/>
                          <a:ea typeface="Consolas"/>
                          <a:cs typeface="Consolas"/>
                          <a:sym typeface="Consolas"/>
                        </a:rPr>
                        <a:t>&gt; items;</a:t>
                      </a:r>
                      <a:endParaRPr sz="2100" b="1">
                        <a:solidFill>
                          <a:srgbClr val="CC0000"/>
                        </a:solidFill>
                        <a:latin typeface="Consolas"/>
                        <a:ea typeface="Consolas"/>
                        <a:cs typeface="Consolas"/>
                        <a:sym typeface="Consolas"/>
                      </a:endParaRPr>
                    </a:p>
                  </a:txBody>
                  <a:tcPr marL="84667" marR="84667" marT="84667" marB="84667">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33383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subTitle" idx="1"/>
          </p:nvPr>
        </p:nvSpPr>
        <p:spPr>
          <a:xfrm>
            <a:off x="828767" y="777367"/>
            <a:ext cx="10372400" cy="1044000"/>
          </a:xfrm>
          <a:prstGeom prst="rect">
            <a:avLst/>
          </a:prstGeom>
        </p:spPr>
        <p:txBody>
          <a:bodyPr spcFirstLastPara="1" vert="horz" wrap="square" lIns="121900" tIns="121900" rIns="121900" bIns="121900" rtlCol="0" anchor="ctr" anchorCtr="0">
            <a:noAutofit/>
          </a:bodyPr>
          <a:lstStyle/>
          <a:p>
            <a:pPr marL="0" indent="0"/>
            <a:r>
              <a:rPr lang="es">
                <a:solidFill>
                  <a:srgbClr val="000000"/>
                </a:solidFill>
              </a:rPr>
              <a:t>Resultados</a:t>
            </a:r>
            <a:endParaRPr>
              <a:solidFill>
                <a:srgbClr val="000000"/>
              </a:solidFill>
            </a:endParaRPr>
          </a:p>
        </p:txBody>
      </p:sp>
      <p:sp>
        <p:nvSpPr>
          <p:cNvPr id="79" name="Google Shape;79;p14"/>
          <p:cNvSpPr txBox="1">
            <a:spLocks noGrp="1"/>
          </p:cNvSpPr>
          <p:nvPr>
            <p:ph type="body" idx="2"/>
          </p:nvPr>
        </p:nvSpPr>
        <p:spPr>
          <a:xfrm>
            <a:off x="828767" y="1748567"/>
            <a:ext cx="10372400" cy="3107600"/>
          </a:xfrm>
          <a:prstGeom prst="rect">
            <a:avLst/>
          </a:prstGeom>
        </p:spPr>
        <p:txBody>
          <a:bodyPr spcFirstLastPara="1" vert="horz" wrap="square" lIns="121900" tIns="121900" rIns="121900" bIns="121900" rtlCol="0" anchor="t" anchorCtr="0">
            <a:noAutofit/>
          </a:bodyPr>
          <a:lstStyle/>
          <a:p>
            <a:pPr marL="0" indent="0">
              <a:lnSpc>
                <a:spcPct val="100000"/>
              </a:lnSpc>
              <a:spcBef>
                <a:spcPts val="800"/>
              </a:spcBef>
              <a:buNone/>
            </a:pPr>
            <a:r>
              <a:rPr lang="es">
                <a:solidFill>
                  <a:srgbClr val="434343"/>
                </a:solidFill>
              </a:rPr>
              <a:t>En el ejemplo de Cart e Items, cuando hacemos una búsqueda por id y está configurado con carga perezosa, podemos ver en consola la siguiente salida:</a:t>
            </a:r>
            <a:endParaRPr sz="2267"/>
          </a:p>
        </p:txBody>
      </p:sp>
      <p:grpSp>
        <p:nvGrpSpPr>
          <p:cNvPr id="80" name="Google Shape;80;p14"/>
          <p:cNvGrpSpPr/>
          <p:nvPr/>
        </p:nvGrpSpPr>
        <p:grpSpPr>
          <a:xfrm>
            <a:off x="967534" y="3068107"/>
            <a:ext cx="10256929" cy="2928327"/>
            <a:chOff x="630622" y="1939795"/>
            <a:chExt cx="6913541" cy="1265555"/>
          </a:xfrm>
        </p:grpSpPr>
        <p:sp>
          <p:nvSpPr>
            <p:cNvPr id="81" name="Google Shape;81;p14"/>
            <p:cNvSpPr/>
            <p:nvPr/>
          </p:nvSpPr>
          <p:spPr>
            <a:xfrm>
              <a:off x="1116063" y="1939795"/>
              <a:ext cx="6428100" cy="1265400"/>
            </a:xfrm>
            <a:prstGeom prst="rect">
              <a:avLst/>
            </a:prstGeom>
            <a:solidFill>
              <a:srgbClr val="262831"/>
            </a:solidFill>
            <a:ln>
              <a:noFill/>
            </a:ln>
          </p:spPr>
          <p:txBody>
            <a:bodyPr spcFirstLastPara="1" wrap="square" lIns="168000" tIns="0" rIns="120000" bIns="120000" anchor="ctr" anchorCtr="0">
              <a:noAutofit/>
            </a:bodyPr>
            <a:lstStyle/>
            <a:p>
              <a:pPr>
                <a:spcBef>
                  <a:spcPts val="800"/>
                </a:spcBef>
                <a:buClr>
                  <a:srgbClr val="000000"/>
                </a:buClr>
                <a:buSzPts val="1100"/>
              </a:pPr>
              <a:r>
                <a:rPr lang="es" sz="2133">
                  <a:solidFill>
                    <a:srgbClr val="FFFFFF"/>
                  </a:solidFill>
                  <a:latin typeface="Consolas"/>
                  <a:ea typeface="Consolas"/>
                  <a:cs typeface="Consolas"/>
                  <a:sym typeface="Consolas"/>
                </a:rPr>
                <a:t>Hibernate: select cart0_.id as id1_1_0_ from cart cart0_ where cart0_.id=?</a:t>
              </a:r>
              <a:endParaRPr sz="2133">
                <a:solidFill>
                  <a:srgbClr val="FFFFFF"/>
                </a:solidFill>
                <a:latin typeface="Consolas"/>
                <a:ea typeface="Consolas"/>
                <a:cs typeface="Consolas"/>
                <a:sym typeface="Consolas"/>
              </a:endParaRPr>
            </a:p>
            <a:p>
              <a:pPr>
                <a:spcBef>
                  <a:spcPts val="800"/>
                </a:spcBef>
              </a:pPr>
              <a:r>
                <a:rPr lang="es" sz="2133">
                  <a:solidFill>
                    <a:srgbClr val="FFFFFF"/>
                  </a:solidFill>
                  <a:latin typeface="Consolas"/>
                  <a:ea typeface="Consolas"/>
                  <a:cs typeface="Consolas"/>
                  <a:sym typeface="Consolas"/>
                </a:rPr>
                <a:t>Hibernate: select items0_.cart_id as cart_id4_4_0_, items0_.id as id1_4_0_, items0_.id as id1_4_1_, items0_.cantidad as cantidad2_4_1_, items0_.cart_id as cart_id4_4_1_, items0_.descripcion as descripc3_4_1_ from items items0_ where items0_.cart_id=?</a:t>
              </a:r>
              <a:endParaRPr sz="2133">
                <a:solidFill>
                  <a:srgbClr val="FFFFFF"/>
                </a:solidFill>
                <a:latin typeface="Consolas"/>
                <a:ea typeface="Consolas"/>
                <a:cs typeface="Consolas"/>
                <a:sym typeface="Consolas"/>
              </a:endParaRPr>
            </a:p>
          </p:txBody>
        </p:sp>
        <p:sp>
          <p:nvSpPr>
            <p:cNvPr id="82" name="Google Shape;82;p14"/>
            <p:cNvSpPr/>
            <p:nvPr/>
          </p:nvSpPr>
          <p:spPr>
            <a:xfrm>
              <a:off x="630622" y="1939950"/>
              <a:ext cx="485400" cy="1265400"/>
            </a:xfrm>
            <a:prstGeom prst="rect">
              <a:avLst/>
            </a:prstGeom>
            <a:solidFill>
              <a:srgbClr val="434343"/>
            </a:solidFill>
            <a:ln>
              <a:noFill/>
            </a:ln>
          </p:spPr>
          <p:txBody>
            <a:bodyPr spcFirstLastPara="1" wrap="square" lIns="121900" tIns="121900" rIns="121900" bIns="121900" anchor="ctr" anchorCtr="0">
              <a:noAutofit/>
            </a:bodyPr>
            <a:lstStyle/>
            <a:p>
              <a:pPr algn="ctr"/>
              <a:r>
                <a:rPr lang="es" sz="2400">
                  <a:solidFill>
                    <a:srgbClr val="FFFFFF"/>
                  </a:solidFill>
                  <a:latin typeface="Consolas"/>
                  <a:ea typeface="Consolas"/>
                  <a:cs typeface="Consolas"/>
                  <a:sym typeface="Consolas"/>
                </a:rPr>
                <a:t>{}</a:t>
              </a:r>
              <a:endParaRPr sz="2400">
                <a:solidFill>
                  <a:srgbClr val="FFFFFF"/>
                </a:solidFill>
                <a:latin typeface="Consolas"/>
                <a:ea typeface="Consolas"/>
                <a:cs typeface="Consolas"/>
                <a:sym typeface="Consola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828767" y="796567"/>
            <a:ext cx="10372400" cy="763600"/>
          </a:xfrm>
          <a:prstGeom prst="rect">
            <a:avLst/>
          </a:prstGeom>
        </p:spPr>
        <p:txBody>
          <a:bodyPr spcFirstLastPara="1" vert="horz" wrap="square" lIns="121900" tIns="121900" rIns="121900" bIns="121900" rtlCol="0" anchor="ctr" anchorCtr="0">
            <a:noAutofit/>
          </a:bodyPr>
          <a:lstStyle/>
          <a:p>
            <a:pPr>
              <a:buNone/>
            </a:pPr>
            <a:r>
              <a:rPr lang="es"/>
              <a:t>Eager vs Lazy</a:t>
            </a:r>
            <a:endParaRPr/>
          </a:p>
        </p:txBody>
      </p:sp>
      <p:sp>
        <p:nvSpPr>
          <p:cNvPr id="88" name="Google Shape;88;p15"/>
          <p:cNvSpPr/>
          <p:nvPr/>
        </p:nvSpPr>
        <p:spPr>
          <a:xfrm>
            <a:off x="7201025" y="2148033"/>
            <a:ext cx="3380400" cy="3769200"/>
          </a:xfrm>
          <a:prstGeom prst="roundRect">
            <a:avLst>
              <a:gd name="adj" fmla="val 7976"/>
            </a:avLst>
          </a:prstGeom>
          <a:solidFill>
            <a:srgbClr val="AABDC7"/>
          </a:solidFill>
          <a:ln>
            <a:noFill/>
          </a:ln>
        </p:spPr>
        <p:txBody>
          <a:bodyPr spcFirstLastPara="1" wrap="square" lIns="121900" tIns="121900" rIns="121900" bIns="121900" anchor="ctr" anchorCtr="0">
            <a:noAutofit/>
          </a:bodyPr>
          <a:lstStyle/>
          <a:p>
            <a:endParaRPr sz="2400"/>
          </a:p>
        </p:txBody>
      </p:sp>
      <p:sp>
        <p:nvSpPr>
          <p:cNvPr id="89" name="Google Shape;89;p15"/>
          <p:cNvSpPr/>
          <p:nvPr/>
        </p:nvSpPr>
        <p:spPr>
          <a:xfrm rot="10800000">
            <a:off x="7286617" y="2793300"/>
            <a:ext cx="3209200" cy="3039600"/>
          </a:xfrm>
          <a:prstGeom prst="round2SameRect">
            <a:avLst>
              <a:gd name="adj1" fmla="val 7777"/>
              <a:gd name="adj2" fmla="val 0"/>
            </a:avLst>
          </a:prstGeom>
          <a:solidFill>
            <a:srgbClr val="FFFFFF"/>
          </a:solidFill>
          <a:ln>
            <a:noFill/>
          </a:ln>
        </p:spPr>
        <p:txBody>
          <a:bodyPr spcFirstLastPara="1" wrap="square" lIns="121900" tIns="121900" rIns="121900" bIns="121900" anchor="ctr" anchorCtr="0">
            <a:noAutofit/>
          </a:bodyPr>
          <a:lstStyle/>
          <a:p>
            <a:endParaRPr sz="2400"/>
          </a:p>
        </p:txBody>
      </p:sp>
      <p:sp>
        <p:nvSpPr>
          <p:cNvPr id="90" name="Google Shape;90;p15"/>
          <p:cNvSpPr/>
          <p:nvPr/>
        </p:nvSpPr>
        <p:spPr>
          <a:xfrm>
            <a:off x="1610567" y="2148033"/>
            <a:ext cx="3380400" cy="3684800"/>
          </a:xfrm>
          <a:prstGeom prst="roundRect">
            <a:avLst>
              <a:gd name="adj" fmla="val 7976"/>
            </a:avLst>
          </a:prstGeom>
          <a:solidFill>
            <a:srgbClr val="78909C"/>
          </a:solidFill>
          <a:ln>
            <a:noFill/>
          </a:ln>
        </p:spPr>
        <p:txBody>
          <a:bodyPr spcFirstLastPara="1" wrap="square" lIns="121900" tIns="121900" rIns="121900" bIns="121900" anchor="ctr" anchorCtr="0">
            <a:noAutofit/>
          </a:bodyPr>
          <a:lstStyle/>
          <a:p>
            <a:endParaRPr sz="2400"/>
          </a:p>
        </p:txBody>
      </p:sp>
      <p:sp>
        <p:nvSpPr>
          <p:cNvPr id="91" name="Google Shape;91;p15"/>
          <p:cNvSpPr/>
          <p:nvPr/>
        </p:nvSpPr>
        <p:spPr>
          <a:xfrm rot="10800000">
            <a:off x="1689733" y="2778853"/>
            <a:ext cx="3209200" cy="2971600"/>
          </a:xfrm>
          <a:prstGeom prst="round2SameRect">
            <a:avLst>
              <a:gd name="adj1" fmla="val 7777"/>
              <a:gd name="adj2" fmla="val 0"/>
            </a:avLst>
          </a:prstGeom>
          <a:solidFill>
            <a:srgbClr val="FFFFFF"/>
          </a:solidFill>
          <a:ln>
            <a:noFill/>
          </a:ln>
        </p:spPr>
        <p:txBody>
          <a:bodyPr spcFirstLastPara="1" wrap="square" lIns="121900" tIns="121900" rIns="121900" bIns="121900" anchor="ctr" anchorCtr="0">
            <a:noAutofit/>
          </a:bodyPr>
          <a:lstStyle/>
          <a:p>
            <a:endParaRPr sz="2400"/>
          </a:p>
        </p:txBody>
      </p:sp>
      <p:sp>
        <p:nvSpPr>
          <p:cNvPr id="92" name="Google Shape;92;p15"/>
          <p:cNvSpPr txBox="1"/>
          <p:nvPr/>
        </p:nvSpPr>
        <p:spPr>
          <a:xfrm>
            <a:off x="1702551" y="2148033"/>
            <a:ext cx="3196800" cy="651200"/>
          </a:xfrm>
          <a:prstGeom prst="rect">
            <a:avLst/>
          </a:prstGeom>
          <a:noFill/>
          <a:ln>
            <a:noFill/>
          </a:ln>
        </p:spPr>
        <p:txBody>
          <a:bodyPr spcFirstLastPara="1" wrap="square" lIns="168000" tIns="121900" rIns="121900" bIns="121900" anchor="t" anchorCtr="0">
            <a:noAutofit/>
          </a:bodyPr>
          <a:lstStyle/>
          <a:p>
            <a:pPr algn="ctr">
              <a:spcBef>
                <a:spcPts val="800"/>
              </a:spcBef>
            </a:pPr>
            <a:r>
              <a:rPr lang="es" sz="2133">
                <a:solidFill>
                  <a:srgbClr val="FFFFFF"/>
                </a:solidFill>
                <a:latin typeface="Rubik Medium"/>
                <a:ea typeface="Rubik Medium"/>
                <a:cs typeface="Rubik Medium"/>
                <a:sym typeface="Rubik Medium"/>
              </a:rPr>
              <a:t>Eager Loading</a:t>
            </a:r>
            <a:endParaRPr sz="2400">
              <a:solidFill>
                <a:srgbClr val="FFFFFF"/>
              </a:solidFill>
              <a:latin typeface="Rubik Light"/>
              <a:ea typeface="Rubik Light"/>
              <a:cs typeface="Rubik Light"/>
              <a:sym typeface="Rubik Light"/>
            </a:endParaRPr>
          </a:p>
        </p:txBody>
      </p:sp>
      <p:sp>
        <p:nvSpPr>
          <p:cNvPr id="93" name="Google Shape;93;p15"/>
          <p:cNvSpPr txBox="1"/>
          <p:nvPr/>
        </p:nvSpPr>
        <p:spPr>
          <a:xfrm>
            <a:off x="1791151" y="3086600"/>
            <a:ext cx="3019600" cy="2400617"/>
          </a:xfrm>
          <a:prstGeom prst="rect">
            <a:avLst/>
          </a:prstGeom>
          <a:noFill/>
          <a:ln>
            <a:noFill/>
          </a:ln>
        </p:spPr>
        <p:txBody>
          <a:bodyPr spcFirstLastPara="1" wrap="square" lIns="121900" tIns="121900" rIns="121900" bIns="121900" anchor="t" anchorCtr="0">
            <a:spAutoFit/>
          </a:bodyPr>
          <a:lstStyle/>
          <a:p>
            <a:r>
              <a:rPr lang="es" sz="2000" dirty="0">
                <a:solidFill>
                  <a:srgbClr val="464746"/>
                </a:solidFill>
                <a:latin typeface="Rubik Light"/>
                <a:ea typeface="Rubik Light"/>
                <a:cs typeface="Rubik Light"/>
                <a:sym typeface="Rubik Light"/>
              </a:rPr>
              <a:t>El uso de Eager Loading en escenarios donde hay carga de información innecesaria puede generar problemas de rendimiento.</a:t>
            </a:r>
            <a:endParaRPr sz="2000" dirty="0">
              <a:solidFill>
                <a:srgbClr val="434343"/>
              </a:solidFill>
              <a:latin typeface="Rubik Light"/>
              <a:ea typeface="Rubik Light"/>
              <a:cs typeface="Rubik Light"/>
              <a:sym typeface="Rubik Light"/>
            </a:endParaRPr>
          </a:p>
        </p:txBody>
      </p:sp>
      <p:sp>
        <p:nvSpPr>
          <p:cNvPr id="94" name="Google Shape;94;p15"/>
          <p:cNvSpPr txBox="1"/>
          <p:nvPr/>
        </p:nvSpPr>
        <p:spPr>
          <a:xfrm>
            <a:off x="7293025" y="2148033"/>
            <a:ext cx="3196800" cy="651200"/>
          </a:xfrm>
          <a:prstGeom prst="rect">
            <a:avLst/>
          </a:prstGeom>
          <a:noFill/>
          <a:ln>
            <a:noFill/>
          </a:ln>
        </p:spPr>
        <p:txBody>
          <a:bodyPr spcFirstLastPara="1" wrap="square" lIns="168000" tIns="121900" rIns="121900" bIns="121900" anchor="t" anchorCtr="0">
            <a:noAutofit/>
          </a:bodyPr>
          <a:lstStyle/>
          <a:p>
            <a:pPr algn="ctr">
              <a:spcBef>
                <a:spcPts val="800"/>
              </a:spcBef>
            </a:pPr>
            <a:r>
              <a:rPr lang="es" sz="2133">
                <a:solidFill>
                  <a:srgbClr val="33383C"/>
                </a:solidFill>
                <a:latin typeface="Rubik Medium"/>
                <a:ea typeface="Rubik Medium"/>
                <a:cs typeface="Rubik Medium"/>
                <a:sym typeface="Rubik Medium"/>
              </a:rPr>
              <a:t>Lazy Loading</a:t>
            </a:r>
            <a:endParaRPr sz="2400">
              <a:solidFill>
                <a:srgbClr val="33383C"/>
              </a:solidFill>
              <a:latin typeface="Rubik Light"/>
              <a:ea typeface="Rubik Light"/>
              <a:cs typeface="Rubik Light"/>
              <a:sym typeface="Rubik Light"/>
            </a:endParaRPr>
          </a:p>
        </p:txBody>
      </p:sp>
      <p:sp>
        <p:nvSpPr>
          <p:cNvPr id="95" name="Google Shape;95;p15"/>
          <p:cNvSpPr txBox="1"/>
          <p:nvPr/>
        </p:nvSpPr>
        <p:spPr>
          <a:xfrm>
            <a:off x="7415384" y="2857234"/>
            <a:ext cx="3019600" cy="3404994"/>
          </a:xfrm>
          <a:prstGeom prst="rect">
            <a:avLst/>
          </a:prstGeom>
          <a:noFill/>
          <a:ln>
            <a:noFill/>
          </a:ln>
        </p:spPr>
        <p:txBody>
          <a:bodyPr spcFirstLastPara="1" wrap="square" lIns="121900" tIns="121900" rIns="121900" bIns="121900" anchor="t" anchorCtr="0">
            <a:spAutoFit/>
          </a:bodyPr>
          <a:lstStyle/>
          <a:p>
            <a:r>
              <a:rPr lang="es" sz="1900" dirty="0">
                <a:solidFill>
                  <a:schemeClr val="dk1"/>
                </a:solidFill>
                <a:latin typeface="Rubik Light"/>
                <a:ea typeface="Rubik Light"/>
                <a:cs typeface="Rubik Light"/>
                <a:sym typeface="Rubik Light"/>
              </a:rPr>
              <a:t>Lazy Loading proporciona tiempos más pequeños de carga y menor consumo de memoria con respecto a Eager Loading. Lazy Loading es el fetch por defecto en @OneToMany y @ManyToMany</a:t>
            </a:r>
            <a:endParaRPr sz="1900" dirty="0">
              <a:solidFill>
                <a:schemeClr val="dk1"/>
              </a:solidFill>
              <a:latin typeface="Rubik Light"/>
              <a:ea typeface="Rubik Light"/>
              <a:cs typeface="Rubik Light"/>
              <a:sym typeface="Rubik Light"/>
            </a:endParaRPr>
          </a:p>
          <a:p>
            <a:pPr>
              <a:lnSpc>
                <a:spcPct val="115000"/>
              </a:lnSpc>
              <a:spcBef>
                <a:spcPts val="800"/>
              </a:spcBef>
            </a:pPr>
            <a:endParaRPr sz="2400" dirty="0">
              <a:solidFill>
                <a:schemeClr val="dk1"/>
              </a:solidFill>
              <a:latin typeface="Rubik Light"/>
              <a:ea typeface="Rubik Light"/>
              <a:cs typeface="Rubik Light"/>
              <a:sym typeface="Rubik Light"/>
            </a:endParaRPr>
          </a:p>
        </p:txBody>
      </p:sp>
      <p:pic>
        <p:nvPicPr>
          <p:cNvPr id="96" name="Google Shape;96;p15">
            <a:hlinkClick r:id="rId3"/>
          </p:cNvPr>
          <p:cNvPicPr preferRelativeResize="0"/>
          <p:nvPr/>
        </p:nvPicPr>
        <p:blipFill>
          <a:blip r:embed="rId4">
            <a:alphaModFix/>
          </a:blip>
          <a:stretch>
            <a:fillRect/>
          </a:stretch>
        </p:blipFill>
        <p:spPr>
          <a:xfrm>
            <a:off x="5311783" y="3086588"/>
            <a:ext cx="1568451" cy="15684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3CE55-AA7E-0AB7-E005-882AD27EECE2}"/>
              </a:ext>
            </a:extLst>
          </p:cNvPr>
          <p:cNvSpPr>
            <a:spLocks noGrp="1"/>
          </p:cNvSpPr>
          <p:nvPr>
            <p:ph type="title"/>
          </p:nvPr>
        </p:nvSpPr>
        <p:spPr/>
        <p:txBody>
          <a:bodyPr/>
          <a:lstStyle/>
          <a:p>
            <a:r>
              <a:rPr lang="es-CO" dirty="0" err="1"/>
              <a:t>Lazy</a:t>
            </a:r>
            <a:r>
              <a:rPr lang="es-CO" dirty="0"/>
              <a:t> vs </a:t>
            </a:r>
            <a:r>
              <a:rPr lang="es-CO" dirty="0" err="1"/>
              <a:t>eager</a:t>
            </a:r>
            <a:r>
              <a:rPr lang="es-CO" dirty="0"/>
              <a:t> </a:t>
            </a:r>
            <a:r>
              <a:rPr lang="es-CO" dirty="0" err="1"/>
              <a:t>loading</a:t>
            </a:r>
            <a:endParaRPr lang="es-CO" dirty="0"/>
          </a:p>
        </p:txBody>
      </p:sp>
      <p:sp>
        <p:nvSpPr>
          <p:cNvPr id="3" name="Marcador de texto 2">
            <a:extLst>
              <a:ext uri="{FF2B5EF4-FFF2-40B4-BE49-F238E27FC236}">
                <a16:creationId xmlns:a16="http://schemas.microsoft.com/office/drawing/2014/main" id="{4C0D6E56-2844-40ED-7D18-D7FF41AAD94F}"/>
              </a:ext>
            </a:extLst>
          </p:cNvPr>
          <p:cNvSpPr>
            <a:spLocks noGrp="1"/>
          </p:cNvSpPr>
          <p:nvPr>
            <p:ph type="body" idx="1"/>
          </p:nvPr>
        </p:nvSpPr>
        <p:spPr/>
        <p:txBody>
          <a:bodyPr anchor="ctr">
            <a:normAutofit fontScale="70000" lnSpcReduction="20000"/>
          </a:bodyPr>
          <a:lstStyle/>
          <a:p>
            <a:pPr algn="just"/>
            <a:r>
              <a:rPr lang="en-US" sz="2800" dirty="0"/>
              <a:t>By default, JPA loads relationships using “lazy loading.” This means when you first load a model instance, its related models will not be loaded along with it.</a:t>
            </a:r>
          </a:p>
          <a:p>
            <a:pPr algn="just"/>
            <a:endParaRPr lang="en-US" sz="2800" dirty="0"/>
          </a:p>
          <a:p>
            <a:pPr algn="just"/>
            <a:r>
              <a:rPr lang="en-US" sz="2800" dirty="0"/>
              <a:t>Rather, they’ll only be loaded if you make a separate call to pull them in; they’re “</a:t>
            </a:r>
            <a:r>
              <a:rPr lang="en-US" sz="2800" b="1" dirty="0"/>
              <a:t>lazy</a:t>
            </a:r>
            <a:r>
              <a:rPr lang="en-US" sz="2800" dirty="0"/>
              <a:t>” and don’t do any work until called upon.</a:t>
            </a:r>
          </a:p>
          <a:p>
            <a:pPr algn="just"/>
            <a:endParaRPr lang="en-US" sz="2800" dirty="0"/>
          </a:p>
          <a:p>
            <a:pPr algn="just"/>
            <a:r>
              <a:rPr lang="en-US" sz="2800" dirty="0"/>
              <a:t>This can become a problem if you’re iterating over a list of model instances and each has a related item (or items) that you’re working on.</a:t>
            </a:r>
          </a:p>
          <a:p>
            <a:pPr algn="just"/>
            <a:endParaRPr lang="en-US" sz="2800" dirty="0"/>
          </a:p>
          <a:p>
            <a:pPr algn="just"/>
            <a:r>
              <a:rPr lang="en-US" sz="2800" dirty="0"/>
              <a:t>The problem with lazy loading is that it can introduce significant database load (the N+1 problem).</a:t>
            </a:r>
          </a:p>
          <a:p>
            <a:pPr algn="just"/>
            <a:endParaRPr lang="en-US" sz="2800" dirty="0"/>
          </a:p>
          <a:p>
            <a:pPr algn="just"/>
            <a:r>
              <a:rPr lang="en-US" sz="2800" dirty="0"/>
              <a:t>If you are loading a model instance and you know you’ll be working with its relationships, you can instead choose to “</a:t>
            </a:r>
            <a:r>
              <a:rPr lang="en-US" sz="2800" b="1" dirty="0"/>
              <a:t>eager-load</a:t>
            </a:r>
            <a:r>
              <a:rPr lang="en-US" sz="2800" dirty="0"/>
              <a:t>” one or many of its sets of related items.</a:t>
            </a:r>
            <a:endParaRPr lang="es-CO" sz="2800" dirty="0"/>
          </a:p>
        </p:txBody>
      </p:sp>
      <p:sp>
        <p:nvSpPr>
          <p:cNvPr id="4" name="Marcador de número de diapositiva 3">
            <a:extLst>
              <a:ext uri="{FF2B5EF4-FFF2-40B4-BE49-F238E27FC236}">
                <a16:creationId xmlns:a16="http://schemas.microsoft.com/office/drawing/2014/main" id="{C150B25C-5BA9-5EBD-BD4D-A27F470BC4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spTree>
    <p:extLst>
      <p:ext uri="{BB962C8B-B14F-4D97-AF65-F5344CB8AC3E}">
        <p14:creationId xmlns:p14="http://schemas.microsoft.com/office/powerpoint/2010/main" val="413983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C9F7B0-FEA2-CF70-340B-1F7A27753B53}"/>
              </a:ext>
            </a:extLst>
          </p:cNvPr>
          <p:cNvSpPr>
            <a:spLocks noGrp="1"/>
          </p:cNvSpPr>
          <p:nvPr>
            <p:ph type="body" idx="1"/>
          </p:nvPr>
        </p:nvSpPr>
        <p:spPr>
          <a:xfrm>
            <a:off x="2076994" y="1268361"/>
            <a:ext cx="9666016" cy="4805868"/>
          </a:xfrm>
        </p:spPr>
        <p:txBody>
          <a:bodyPr/>
          <a:lstStyle/>
          <a:p>
            <a:r>
              <a:rPr lang="es-CO" i="1" dirty="0"/>
              <a:t>Implemente algún sistema que le permita ver la cantidad de “</a:t>
            </a:r>
            <a:r>
              <a:rPr lang="es-CO" i="1" dirty="0" err="1"/>
              <a:t>queries</a:t>
            </a:r>
            <a:r>
              <a:rPr lang="es-CO" i="1" dirty="0"/>
              <a:t>” que se ejecutan en cada ruta de su aplicación.</a:t>
            </a:r>
          </a:p>
          <a:p>
            <a:pPr marL="76200" indent="0" algn="just">
              <a:buNone/>
            </a:pPr>
            <a:endParaRPr lang="en-US" sz="2800" i="1" dirty="0"/>
          </a:p>
          <a:p>
            <a:endParaRPr lang="es-CO" dirty="0"/>
          </a:p>
        </p:txBody>
      </p:sp>
      <p:sp>
        <p:nvSpPr>
          <p:cNvPr id="4" name="Marcador de número de diapositiva 3">
            <a:extLst>
              <a:ext uri="{FF2B5EF4-FFF2-40B4-BE49-F238E27FC236}">
                <a16:creationId xmlns:a16="http://schemas.microsoft.com/office/drawing/2014/main" id="{0D7FD09F-1E22-9C6A-9CC1-EB5BCF58C3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pic>
        <p:nvPicPr>
          <p:cNvPr id="5" name="Picture 2" descr="Tip, tips png - Tips free download - 650x650,60.79 KB">
            <a:extLst>
              <a:ext uri="{FF2B5EF4-FFF2-40B4-BE49-F238E27FC236}">
                <a16:creationId xmlns:a16="http://schemas.microsoft.com/office/drawing/2014/main" id="{863A2CF8-CFF2-6017-254F-E977ABD54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7385" y="2856976"/>
            <a:ext cx="30956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78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5688E6-3F45-7FEF-B50A-44E869FCC55E}"/>
              </a:ext>
            </a:extLst>
          </p:cNvPr>
          <p:cNvSpPr>
            <a:spLocks noGrp="1"/>
          </p:cNvSpPr>
          <p:nvPr>
            <p:ph type="title"/>
          </p:nvPr>
        </p:nvSpPr>
        <p:spPr/>
        <p:txBody>
          <a:bodyPr/>
          <a:lstStyle/>
          <a:p>
            <a:r>
              <a:rPr lang="es-CO" dirty="0"/>
              <a:t>Spring </a:t>
            </a:r>
            <a:r>
              <a:rPr lang="es-CO" dirty="0" err="1"/>
              <a:t>Boot</a:t>
            </a:r>
            <a:r>
              <a:rPr lang="es-CO" dirty="0"/>
              <a:t> </a:t>
            </a:r>
            <a:r>
              <a:rPr lang="es-CO" dirty="0" err="1"/>
              <a:t>Debugg</a:t>
            </a:r>
            <a:endParaRPr lang="es-CO" dirty="0"/>
          </a:p>
        </p:txBody>
      </p:sp>
      <p:sp>
        <p:nvSpPr>
          <p:cNvPr id="4" name="Marcador de número de diapositiva 3">
            <a:extLst>
              <a:ext uri="{FF2B5EF4-FFF2-40B4-BE49-F238E27FC236}">
                <a16:creationId xmlns:a16="http://schemas.microsoft.com/office/drawing/2014/main" id="{5510DF9B-B272-10A0-9EDA-D7100BFD27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pic>
        <p:nvPicPr>
          <p:cNvPr id="9" name="Imagen 8">
            <a:extLst>
              <a:ext uri="{FF2B5EF4-FFF2-40B4-BE49-F238E27FC236}">
                <a16:creationId xmlns:a16="http://schemas.microsoft.com/office/drawing/2014/main" id="{E1AEAD12-DB74-4A90-38DE-8D47D538026B}"/>
              </a:ext>
            </a:extLst>
          </p:cNvPr>
          <p:cNvPicPr>
            <a:picLocks noChangeAspect="1"/>
          </p:cNvPicPr>
          <p:nvPr/>
        </p:nvPicPr>
        <p:blipFill>
          <a:blip r:embed="rId2"/>
          <a:srcRect t="6825" b="20793"/>
          <a:stretch/>
        </p:blipFill>
        <p:spPr>
          <a:xfrm>
            <a:off x="2280195" y="1797020"/>
            <a:ext cx="9061450" cy="2959130"/>
          </a:xfrm>
          <a:prstGeom prst="rect">
            <a:avLst/>
          </a:prstGeom>
        </p:spPr>
      </p:pic>
    </p:spTree>
    <p:extLst>
      <p:ext uri="{BB962C8B-B14F-4D97-AF65-F5344CB8AC3E}">
        <p14:creationId xmlns:p14="http://schemas.microsoft.com/office/powerpoint/2010/main" val="3401313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b="1" dirty="0" err="1"/>
              <a:t>Databases</a:t>
            </a:r>
            <a:r>
              <a:rPr lang="es-ES" b="1" dirty="0"/>
              <a:t> (JPA + </a:t>
            </a:r>
            <a:r>
              <a:rPr lang="es-ES" b="1" dirty="0" err="1"/>
              <a:t>Hibernate</a:t>
            </a:r>
            <a:r>
              <a:rPr lang="es-ES" b="1" dirty="0"/>
              <a:t>)</a:t>
            </a:r>
          </a:p>
          <a:p>
            <a:pPr marL="457200" indent="-457200">
              <a:buSzPct val="100000"/>
            </a:pPr>
            <a:r>
              <a:rPr lang="es-ES" dirty="0" err="1"/>
              <a:t>Fakers</a:t>
            </a:r>
            <a:endParaRPr lang="es-ES" dirty="0"/>
          </a:p>
          <a:p>
            <a:pPr marL="457200" indent="-457200">
              <a:buSzPct val="100000"/>
            </a:pPr>
            <a:r>
              <a:rPr lang="es-ES" dirty="0"/>
              <a:t>Modelos </a:t>
            </a:r>
          </a:p>
          <a:p>
            <a:pPr marL="457200" indent="-457200">
              <a:buSzPct val="100000"/>
            </a:pPr>
            <a:r>
              <a:rPr lang="es-ES" dirty="0"/>
              <a:t>Relaciones</a:t>
            </a:r>
          </a:p>
          <a:p>
            <a:pPr marL="457200" indent="-457200">
              <a:buSzPct val="100000"/>
            </a:pPr>
            <a:r>
              <a:rPr lang="es-ES" dirty="0" err="1"/>
              <a:t>Repositories</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C45EC-AF12-BB66-B6B7-58EC1F96E268}"/>
              </a:ext>
            </a:extLst>
          </p:cNvPr>
          <p:cNvSpPr>
            <a:spLocks noGrp="1"/>
          </p:cNvSpPr>
          <p:nvPr>
            <p:ph type="title"/>
          </p:nvPr>
        </p:nvSpPr>
        <p:spPr/>
        <p:txBody>
          <a:bodyPr/>
          <a:lstStyle/>
          <a:p>
            <a:r>
              <a:rPr lang="es-CO" dirty="0"/>
              <a:t>Spring </a:t>
            </a:r>
            <a:r>
              <a:rPr lang="es-CO" dirty="0" err="1"/>
              <a:t>Boot</a:t>
            </a:r>
            <a:r>
              <a:rPr lang="es-CO" dirty="0"/>
              <a:t> – </a:t>
            </a:r>
            <a:r>
              <a:rPr lang="es-CO" dirty="0" err="1"/>
              <a:t>Databases</a:t>
            </a:r>
            <a:endParaRPr lang="es-CO" dirty="0"/>
          </a:p>
        </p:txBody>
      </p:sp>
      <p:sp>
        <p:nvSpPr>
          <p:cNvPr id="3" name="Marcador de texto 2">
            <a:extLst>
              <a:ext uri="{FF2B5EF4-FFF2-40B4-BE49-F238E27FC236}">
                <a16:creationId xmlns:a16="http://schemas.microsoft.com/office/drawing/2014/main" id="{F5771AB4-3680-7553-A4BD-AD02309525AF}"/>
              </a:ext>
            </a:extLst>
          </p:cNvPr>
          <p:cNvSpPr>
            <a:spLocks noGrp="1"/>
          </p:cNvSpPr>
          <p:nvPr>
            <p:ph type="body" idx="1"/>
          </p:nvPr>
        </p:nvSpPr>
        <p:spPr/>
        <p:txBody>
          <a:bodyPr>
            <a:normAutofit fontScale="85000" lnSpcReduction="20000"/>
          </a:bodyPr>
          <a:lstStyle/>
          <a:p>
            <a:pPr fontAlgn="base"/>
            <a:r>
              <a:rPr lang="en-US" dirty="0"/>
              <a:t>Spring Boot offers a comprehensive suite of tools for working with your application's databases, and one of its key features is Spring Data JPA—an </a:t>
            </a:r>
            <a:r>
              <a:rPr lang="en-US" b="1" dirty="0"/>
              <a:t>ORM</a:t>
            </a:r>
            <a:r>
              <a:rPr lang="en-US" dirty="0"/>
              <a:t> solution built on top of the </a:t>
            </a:r>
            <a:r>
              <a:rPr lang="en-US" b="1" dirty="0"/>
              <a:t>Java Persistence API</a:t>
            </a:r>
            <a:r>
              <a:rPr lang="en-US" dirty="0"/>
              <a:t>, with </a:t>
            </a:r>
            <a:r>
              <a:rPr lang="en-US" b="1" dirty="0"/>
              <a:t>Hibernate</a:t>
            </a:r>
            <a:r>
              <a:rPr lang="en-US" dirty="0"/>
              <a:t> as its default provider.</a:t>
            </a:r>
          </a:p>
          <a:p>
            <a:pPr fontAlgn="base"/>
            <a:endParaRPr lang="en-US" dirty="0"/>
          </a:p>
          <a:p>
            <a:pPr fontAlgn="base"/>
            <a:r>
              <a:rPr lang="en-US" b="1" dirty="0"/>
              <a:t>Spring Data JPA</a:t>
            </a:r>
            <a:r>
              <a:rPr lang="en-US" dirty="0"/>
              <a:t> is one of Spring Boot’s most popular and influential features. It exemplifies how Spring Boot sets itself apart from other Java frameworks; in an ecosystem filled with complex </a:t>
            </a:r>
            <a:r>
              <a:rPr lang="en-US" b="1" dirty="0"/>
              <a:t>ORM</a:t>
            </a:r>
            <a:r>
              <a:rPr lang="en-US" dirty="0"/>
              <a:t> solutions, Spring Boot emphasizes simplicity and ease of configuration.</a:t>
            </a:r>
          </a:p>
          <a:p>
            <a:pPr fontAlgn="base"/>
            <a:endParaRPr lang="en-US" dirty="0"/>
          </a:p>
          <a:p>
            <a:pPr fontAlgn="base"/>
            <a:r>
              <a:rPr lang="en-US" dirty="0"/>
              <a:t>In a typical Spring Boot application, each database table is mapped to a corresponding entity class. These classes are responsible for retrieving, representing, and persisting the data in their respective tables.</a:t>
            </a:r>
          </a:p>
        </p:txBody>
      </p:sp>
      <p:sp>
        <p:nvSpPr>
          <p:cNvPr id="4" name="Marcador de número de diapositiva 3">
            <a:extLst>
              <a:ext uri="{FF2B5EF4-FFF2-40B4-BE49-F238E27FC236}">
                <a16:creationId xmlns:a16="http://schemas.microsoft.com/office/drawing/2014/main" id="{C02015C2-A179-C226-6CEB-8555410E67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spTree>
    <p:extLst>
      <p:ext uri="{BB962C8B-B14F-4D97-AF65-F5344CB8AC3E}">
        <p14:creationId xmlns:p14="http://schemas.microsoft.com/office/powerpoint/2010/main" val="132681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83492E-6B5D-9A01-69D3-05271F6A424C}"/>
              </a:ext>
            </a:extLst>
          </p:cNvPr>
          <p:cNvSpPr>
            <a:spLocks noGrp="1"/>
          </p:cNvSpPr>
          <p:nvPr>
            <p:ph type="title"/>
          </p:nvPr>
        </p:nvSpPr>
        <p:spPr/>
        <p:txBody>
          <a:bodyPr/>
          <a:lstStyle/>
          <a:p>
            <a:r>
              <a:rPr lang="en-US" dirty="0"/>
              <a:t>Hibernate: </a:t>
            </a:r>
            <a:r>
              <a:rPr lang="es-CO" dirty="0"/>
              <a:t>Framework ORM para Java</a:t>
            </a:r>
          </a:p>
        </p:txBody>
      </p:sp>
      <p:sp>
        <p:nvSpPr>
          <p:cNvPr id="3" name="Marcador de texto 2">
            <a:extLst>
              <a:ext uri="{FF2B5EF4-FFF2-40B4-BE49-F238E27FC236}">
                <a16:creationId xmlns:a16="http://schemas.microsoft.com/office/drawing/2014/main" id="{87A02C66-8951-CDC4-9EF8-02201B37316E}"/>
              </a:ext>
            </a:extLst>
          </p:cNvPr>
          <p:cNvSpPr>
            <a:spLocks noGrp="1"/>
          </p:cNvSpPr>
          <p:nvPr>
            <p:ph type="body" idx="1"/>
          </p:nvPr>
        </p:nvSpPr>
        <p:spPr>
          <a:xfrm>
            <a:off x="2076994" y="1410789"/>
            <a:ext cx="9797506" cy="3707311"/>
          </a:xfrm>
        </p:spPr>
        <p:txBody>
          <a:bodyPr>
            <a:normAutofit fontScale="92500" lnSpcReduction="20000"/>
          </a:bodyPr>
          <a:lstStyle/>
          <a:p>
            <a:r>
              <a:rPr lang="es-ES" b="1" dirty="0"/>
              <a:t>Mapeo Objeto-Relacional</a:t>
            </a:r>
            <a:r>
              <a:rPr lang="es-ES" dirty="0"/>
              <a:t>: Asocia clases Java con tablas de bases de datos.</a:t>
            </a:r>
          </a:p>
          <a:p>
            <a:r>
              <a:rPr lang="es-ES" b="1" dirty="0"/>
              <a:t>Operaciones CRUD Simplificadas: </a:t>
            </a:r>
            <a:r>
              <a:rPr lang="es-ES" dirty="0"/>
              <a:t>Realiza inserciones, lecturas, actualizaciones y eliminaciones sin escribir SQL manual.</a:t>
            </a:r>
          </a:p>
          <a:p>
            <a:r>
              <a:rPr lang="es-ES" b="1" dirty="0"/>
              <a:t>Consultas Orientadas a Objetos: </a:t>
            </a:r>
            <a:r>
              <a:rPr lang="es-ES" dirty="0"/>
              <a:t>Utiliza HQL para interactuar con los datos de forma natural.</a:t>
            </a:r>
          </a:p>
          <a:p>
            <a:r>
              <a:rPr lang="es-ES" b="1" dirty="0"/>
              <a:t>Gestión de Persistencia: </a:t>
            </a:r>
            <a:r>
              <a:rPr lang="es-ES" dirty="0"/>
              <a:t>Administra transacciones y utiliza caché (primer y segundo nivel) para optimizar el acceso a datos.</a:t>
            </a:r>
          </a:p>
          <a:p>
            <a:r>
              <a:rPr lang="es-ES" b="1" dirty="0"/>
              <a:t>Implementación de JPA: </a:t>
            </a:r>
            <a:r>
              <a:rPr lang="es-ES" dirty="0"/>
              <a:t>Garantiza portabilidad y estandarización en aplicaciones Java.</a:t>
            </a:r>
            <a:endParaRPr lang="es-CO" dirty="0"/>
          </a:p>
        </p:txBody>
      </p:sp>
      <p:sp>
        <p:nvSpPr>
          <p:cNvPr id="4" name="Marcador de número de diapositiva 3">
            <a:extLst>
              <a:ext uri="{FF2B5EF4-FFF2-40B4-BE49-F238E27FC236}">
                <a16:creationId xmlns:a16="http://schemas.microsoft.com/office/drawing/2014/main" id="{67E83C0A-C81F-C5B3-BA63-0346FD32D8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pic>
        <p:nvPicPr>
          <p:cNvPr id="11" name="Imagen 10">
            <a:extLst>
              <a:ext uri="{FF2B5EF4-FFF2-40B4-BE49-F238E27FC236}">
                <a16:creationId xmlns:a16="http://schemas.microsoft.com/office/drawing/2014/main" id="{3AC0A18C-BD25-5A87-DD0B-60C569A77857}"/>
              </a:ext>
            </a:extLst>
          </p:cNvPr>
          <p:cNvPicPr>
            <a:picLocks noChangeAspect="1"/>
          </p:cNvPicPr>
          <p:nvPr/>
        </p:nvPicPr>
        <p:blipFill>
          <a:blip r:embed="rId2"/>
          <a:srcRect l="2372" t="18888" r="-671" b="20776"/>
          <a:stretch/>
        </p:blipFill>
        <p:spPr>
          <a:xfrm>
            <a:off x="4146550" y="5321300"/>
            <a:ext cx="6502400" cy="977900"/>
          </a:xfrm>
          <a:prstGeom prst="rect">
            <a:avLst/>
          </a:prstGeom>
        </p:spPr>
      </p:pic>
    </p:spTree>
    <p:extLst>
      <p:ext uri="{BB962C8B-B14F-4D97-AF65-F5344CB8AC3E}">
        <p14:creationId xmlns:p14="http://schemas.microsoft.com/office/powerpoint/2010/main" val="2190851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4CD1A-7B2F-A89D-3EC5-AEC7CF15AAA1}"/>
              </a:ext>
            </a:extLst>
          </p:cNvPr>
          <p:cNvSpPr>
            <a:spLocks noGrp="1"/>
          </p:cNvSpPr>
          <p:nvPr>
            <p:ph type="title"/>
          </p:nvPr>
        </p:nvSpPr>
        <p:spPr/>
        <p:txBody>
          <a:bodyPr/>
          <a:lstStyle/>
          <a:p>
            <a:r>
              <a:rPr lang="es-CO" dirty="0" err="1"/>
              <a:t>Configuring</a:t>
            </a:r>
            <a:r>
              <a:rPr lang="es-CO" dirty="0"/>
              <a:t> </a:t>
            </a:r>
            <a:r>
              <a:rPr lang="es-CO" dirty="0" err="1"/>
              <a:t>the</a:t>
            </a:r>
            <a:r>
              <a:rPr lang="es-CO" dirty="0"/>
              <a:t> </a:t>
            </a:r>
            <a:r>
              <a:rPr lang="es-CO" dirty="0" err="1"/>
              <a:t>Database</a:t>
            </a:r>
            <a:endParaRPr lang="es-CO" dirty="0"/>
          </a:p>
        </p:txBody>
      </p:sp>
      <p:sp>
        <p:nvSpPr>
          <p:cNvPr id="4" name="Marcador de número de diapositiva 3">
            <a:extLst>
              <a:ext uri="{FF2B5EF4-FFF2-40B4-BE49-F238E27FC236}">
                <a16:creationId xmlns:a16="http://schemas.microsoft.com/office/drawing/2014/main" id="{C4D6C796-850C-5CC7-7A7C-191E349228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22</a:t>
            </a:fld>
            <a:endParaRPr lang="es-CO"/>
          </a:p>
        </p:txBody>
      </p:sp>
      <p:pic>
        <p:nvPicPr>
          <p:cNvPr id="10" name="Imagen 9">
            <a:extLst>
              <a:ext uri="{FF2B5EF4-FFF2-40B4-BE49-F238E27FC236}">
                <a16:creationId xmlns:a16="http://schemas.microsoft.com/office/drawing/2014/main" id="{ECBB9312-07D4-2081-676E-550203E7C36C}"/>
              </a:ext>
            </a:extLst>
          </p:cNvPr>
          <p:cNvPicPr>
            <a:picLocks noChangeAspect="1"/>
          </p:cNvPicPr>
          <p:nvPr/>
        </p:nvPicPr>
        <p:blipFill>
          <a:blip r:embed="rId2"/>
          <a:srcRect l="3073" t="14400" b="20747"/>
          <a:stretch/>
        </p:blipFill>
        <p:spPr>
          <a:xfrm>
            <a:off x="2076994" y="1295400"/>
            <a:ext cx="5219156" cy="1182788"/>
          </a:xfrm>
          <a:prstGeom prst="rect">
            <a:avLst/>
          </a:prstGeom>
        </p:spPr>
      </p:pic>
      <p:pic>
        <p:nvPicPr>
          <p:cNvPr id="16" name="Imagen 15">
            <a:extLst>
              <a:ext uri="{FF2B5EF4-FFF2-40B4-BE49-F238E27FC236}">
                <a16:creationId xmlns:a16="http://schemas.microsoft.com/office/drawing/2014/main" id="{1037226E-5581-C1C6-71D5-F4B0CEBE3D81}"/>
              </a:ext>
            </a:extLst>
          </p:cNvPr>
          <p:cNvPicPr>
            <a:picLocks noChangeAspect="1"/>
          </p:cNvPicPr>
          <p:nvPr/>
        </p:nvPicPr>
        <p:blipFill>
          <a:blip r:embed="rId3"/>
          <a:srcRect l="-1" t="14837" r="1143" b="21509"/>
          <a:stretch/>
        </p:blipFill>
        <p:spPr>
          <a:xfrm>
            <a:off x="7496120" y="1324384"/>
            <a:ext cx="4159250" cy="1124819"/>
          </a:xfrm>
          <a:prstGeom prst="rect">
            <a:avLst/>
          </a:prstGeom>
        </p:spPr>
      </p:pic>
      <p:sp>
        <p:nvSpPr>
          <p:cNvPr id="18" name="CuadroTexto 17">
            <a:extLst>
              <a:ext uri="{FF2B5EF4-FFF2-40B4-BE49-F238E27FC236}">
                <a16:creationId xmlns:a16="http://schemas.microsoft.com/office/drawing/2014/main" id="{EC31CAC9-7057-B05D-3AE9-9762F58147D2}"/>
              </a:ext>
            </a:extLst>
          </p:cNvPr>
          <p:cNvSpPr txBox="1"/>
          <p:nvPr/>
        </p:nvSpPr>
        <p:spPr>
          <a:xfrm>
            <a:off x="2076994" y="3112185"/>
            <a:ext cx="8337006" cy="1477328"/>
          </a:xfrm>
          <a:prstGeom prst="rect">
            <a:avLst/>
          </a:prstGeom>
          <a:solidFill>
            <a:schemeClr val="tx1"/>
          </a:solidFill>
        </p:spPr>
        <p:txBody>
          <a:bodyPr wrap="square">
            <a:spAutoFit/>
          </a:bodyPr>
          <a:lstStyle/>
          <a:p>
            <a:r>
              <a:rPr lang="es-CO" dirty="0">
                <a:solidFill>
                  <a:schemeClr val="bg1"/>
                </a:solidFill>
              </a:rPr>
              <a:t>spring.datasource.url=</a:t>
            </a:r>
            <a:r>
              <a:rPr lang="es-CO" dirty="0" err="1">
                <a:solidFill>
                  <a:schemeClr val="bg1"/>
                </a:solidFill>
              </a:rPr>
              <a:t>jdbc:postgresql</a:t>
            </a:r>
            <a:r>
              <a:rPr lang="es-CO" dirty="0">
                <a:solidFill>
                  <a:schemeClr val="bg1"/>
                </a:solidFill>
              </a:rPr>
              <a:t>://localhost:5432/</a:t>
            </a:r>
            <a:r>
              <a:rPr lang="es-CO" dirty="0" err="1">
                <a:solidFill>
                  <a:schemeClr val="bg1"/>
                </a:solidFill>
              </a:rPr>
              <a:t>mi_basedatos</a:t>
            </a:r>
            <a:endParaRPr lang="es-CO" dirty="0">
              <a:solidFill>
                <a:schemeClr val="bg1"/>
              </a:solidFill>
            </a:endParaRPr>
          </a:p>
          <a:p>
            <a:r>
              <a:rPr lang="es-CO" dirty="0">
                <a:solidFill>
                  <a:schemeClr val="bg1"/>
                </a:solidFill>
              </a:rPr>
              <a:t>spring.datasource.url=</a:t>
            </a:r>
            <a:r>
              <a:rPr lang="es-CO" dirty="0" err="1">
                <a:solidFill>
                  <a:schemeClr val="bg1"/>
                </a:solidFill>
              </a:rPr>
              <a:t>jdbc:mariadb</a:t>
            </a:r>
            <a:r>
              <a:rPr lang="es-CO" dirty="0">
                <a:solidFill>
                  <a:schemeClr val="bg1"/>
                </a:solidFill>
              </a:rPr>
              <a:t>://localhost:3306/</a:t>
            </a:r>
            <a:r>
              <a:rPr lang="es-CO" dirty="0" err="1">
                <a:solidFill>
                  <a:schemeClr val="bg1"/>
                </a:solidFill>
              </a:rPr>
              <a:t>mi_basedatos</a:t>
            </a:r>
            <a:endParaRPr lang="es-CO" dirty="0">
              <a:solidFill>
                <a:schemeClr val="bg1"/>
              </a:solidFill>
            </a:endParaRPr>
          </a:p>
          <a:p>
            <a:r>
              <a:rPr lang="es-CO" dirty="0">
                <a:solidFill>
                  <a:schemeClr val="bg1"/>
                </a:solidFill>
              </a:rPr>
              <a:t>spring.datasource.url=</a:t>
            </a:r>
            <a:r>
              <a:rPr lang="es-CO" dirty="0" err="1">
                <a:solidFill>
                  <a:schemeClr val="bg1"/>
                </a:solidFill>
              </a:rPr>
              <a:t>jdbc:mysql</a:t>
            </a:r>
            <a:r>
              <a:rPr lang="es-CO" dirty="0">
                <a:solidFill>
                  <a:schemeClr val="bg1"/>
                </a:solidFill>
              </a:rPr>
              <a:t>://localhost:3306/</a:t>
            </a:r>
            <a:r>
              <a:rPr lang="es-CO" dirty="0" err="1">
                <a:solidFill>
                  <a:schemeClr val="bg1"/>
                </a:solidFill>
              </a:rPr>
              <a:t>mi_basedatos</a:t>
            </a:r>
            <a:endParaRPr lang="es-CO" dirty="0">
              <a:solidFill>
                <a:schemeClr val="bg1"/>
              </a:solidFill>
            </a:endParaRPr>
          </a:p>
          <a:p>
            <a:r>
              <a:rPr lang="es-CO" dirty="0">
                <a:solidFill>
                  <a:schemeClr val="bg1"/>
                </a:solidFill>
              </a:rPr>
              <a:t>spring.datasource.url=</a:t>
            </a:r>
            <a:r>
              <a:rPr lang="es-CO" dirty="0" err="1">
                <a:solidFill>
                  <a:schemeClr val="bg1"/>
                </a:solidFill>
              </a:rPr>
              <a:t>jdbc:sqlite:mi_basedatos.db</a:t>
            </a:r>
            <a:endParaRPr lang="es-CO" dirty="0">
              <a:solidFill>
                <a:schemeClr val="bg1"/>
              </a:solidFill>
            </a:endParaRPr>
          </a:p>
          <a:p>
            <a:r>
              <a:rPr lang="es-CO" dirty="0">
                <a:solidFill>
                  <a:schemeClr val="bg1"/>
                </a:solidFill>
              </a:rPr>
              <a:t>spring.datasource.url=</a:t>
            </a:r>
            <a:r>
              <a:rPr lang="es-CO" dirty="0" err="1">
                <a:solidFill>
                  <a:schemeClr val="bg1"/>
                </a:solidFill>
              </a:rPr>
              <a:t>jdbc:sqlserver</a:t>
            </a:r>
            <a:r>
              <a:rPr lang="es-CO" dirty="0">
                <a:solidFill>
                  <a:schemeClr val="bg1"/>
                </a:solidFill>
              </a:rPr>
              <a:t>://localhost:1433;databaseName=</a:t>
            </a:r>
            <a:r>
              <a:rPr lang="es-CO" dirty="0" err="1">
                <a:solidFill>
                  <a:schemeClr val="bg1"/>
                </a:solidFill>
              </a:rPr>
              <a:t>mi_basedatos</a:t>
            </a:r>
            <a:endParaRPr lang="es-CO" dirty="0">
              <a:solidFill>
                <a:schemeClr val="bg1"/>
              </a:solidFill>
            </a:endParaRPr>
          </a:p>
        </p:txBody>
      </p:sp>
      <p:sp>
        <p:nvSpPr>
          <p:cNvPr id="19" name="Rectángulo 18">
            <a:extLst>
              <a:ext uri="{FF2B5EF4-FFF2-40B4-BE49-F238E27FC236}">
                <a16:creationId xmlns:a16="http://schemas.microsoft.com/office/drawing/2014/main" id="{D89A55B0-61BD-FC2F-E811-056DCA5D085A}"/>
              </a:ext>
            </a:extLst>
          </p:cNvPr>
          <p:cNvSpPr/>
          <p:nvPr/>
        </p:nvSpPr>
        <p:spPr>
          <a:xfrm>
            <a:off x="7248190" y="4986603"/>
            <a:ext cx="4407180" cy="135566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Recuerde siempre un SGBD (Sistema Gestor de Base de datos) Debe venir acompañado por su dependencia y su URL de </a:t>
            </a:r>
            <a:r>
              <a:rPr lang="es-CO" b="1" dirty="0" err="1"/>
              <a:t>configuracion</a:t>
            </a:r>
            <a:endParaRPr lang="es-CO" b="1" dirty="0"/>
          </a:p>
        </p:txBody>
      </p:sp>
      <p:sp>
        <p:nvSpPr>
          <p:cNvPr id="20" name="Google Shape;536;p26">
            <a:extLst>
              <a:ext uri="{FF2B5EF4-FFF2-40B4-BE49-F238E27FC236}">
                <a16:creationId xmlns:a16="http://schemas.microsoft.com/office/drawing/2014/main" id="{A78F45E8-4F3D-D4F3-7D90-59B7BC61E5AB}"/>
              </a:ext>
            </a:extLst>
          </p:cNvPr>
          <p:cNvSpPr/>
          <p:nvPr/>
        </p:nvSpPr>
        <p:spPr>
          <a:xfrm>
            <a:off x="2076994" y="5562600"/>
            <a:ext cx="2093960" cy="851068"/>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1600" b="1" dirty="0" err="1">
                <a:solidFill>
                  <a:schemeClr val="bg1"/>
                </a:solidFill>
              </a:rPr>
              <a:t>application.properties</a:t>
            </a:r>
            <a:endParaRPr lang="es-CO" sz="1600" b="1" i="1" dirty="0">
              <a:solidFill>
                <a:schemeClr val="bg1"/>
              </a:solidFill>
            </a:endParaRPr>
          </a:p>
        </p:txBody>
      </p:sp>
      <p:cxnSp>
        <p:nvCxnSpPr>
          <p:cNvPr id="21" name="Google Shape;537;p26">
            <a:extLst>
              <a:ext uri="{FF2B5EF4-FFF2-40B4-BE49-F238E27FC236}">
                <a16:creationId xmlns:a16="http://schemas.microsoft.com/office/drawing/2014/main" id="{6CC39B8B-B31E-48DB-831E-16268A819845}"/>
              </a:ext>
            </a:extLst>
          </p:cNvPr>
          <p:cNvCxnSpPr>
            <a:cxnSpLocks/>
            <a:stCxn id="20" idx="0"/>
          </p:cNvCxnSpPr>
          <p:nvPr/>
        </p:nvCxnSpPr>
        <p:spPr>
          <a:xfrm flipV="1">
            <a:off x="3123974" y="4589513"/>
            <a:ext cx="2394176" cy="973087"/>
          </a:xfrm>
          <a:prstGeom prst="straightConnector1">
            <a:avLst/>
          </a:prstGeom>
          <a:noFill/>
          <a:ln w="44450" cap="flat" cmpd="sng">
            <a:solidFill>
              <a:srgbClr val="D85C90"/>
            </a:solidFill>
            <a:prstDash val="solid"/>
            <a:round/>
            <a:headEnd type="none" w="sm" len="sm"/>
            <a:tailEnd type="triangle" w="med" len="med"/>
          </a:ln>
        </p:spPr>
      </p:cxnSp>
    </p:spTree>
    <p:extLst>
      <p:ext uri="{BB962C8B-B14F-4D97-AF65-F5344CB8AC3E}">
        <p14:creationId xmlns:p14="http://schemas.microsoft.com/office/powerpoint/2010/main" val="390226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E98E7-4327-6F0E-0901-0B51795A803E}"/>
              </a:ext>
            </a:extLst>
          </p:cNvPr>
          <p:cNvSpPr>
            <a:spLocks noGrp="1"/>
          </p:cNvSpPr>
          <p:nvPr>
            <p:ph type="title"/>
          </p:nvPr>
        </p:nvSpPr>
        <p:spPr/>
        <p:txBody>
          <a:bodyPr/>
          <a:lstStyle/>
          <a:p>
            <a:r>
              <a:rPr lang="es-CO" dirty="0" err="1"/>
              <a:t>Migrations</a:t>
            </a:r>
            <a:endParaRPr lang="es-CO" dirty="0"/>
          </a:p>
        </p:txBody>
      </p:sp>
      <p:sp>
        <p:nvSpPr>
          <p:cNvPr id="3" name="Marcador de texto 2">
            <a:extLst>
              <a:ext uri="{FF2B5EF4-FFF2-40B4-BE49-F238E27FC236}">
                <a16:creationId xmlns:a16="http://schemas.microsoft.com/office/drawing/2014/main" id="{A6CF8E20-B508-306E-9EBB-E4E77C3B0BD3}"/>
              </a:ext>
            </a:extLst>
          </p:cNvPr>
          <p:cNvSpPr>
            <a:spLocks noGrp="1"/>
          </p:cNvSpPr>
          <p:nvPr>
            <p:ph type="body" idx="1"/>
          </p:nvPr>
        </p:nvSpPr>
        <p:spPr/>
        <p:txBody>
          <a:bodyPr anchor="ctr">
            <a:normAutofit fontScale="92500" lnSpcReduction="10000"/>
          </a:bodyPr>
          <a:lstStyle/>
          <a:p>
            <a:r>
              <a:rPr lang="en-US" sz="2200" dirty="0"/>
              <a:t>Spring Boot makes it simple to manage your database structure through </a:t>
            </a:r>
            <a:r>
              <a:rPr lang="en-US" sz="2200" b="1" dirty="0"/>
              <a:t>code-driven migrations</a:t>
            </a:r>
            <a:r>
              <a:rPr lang="en-US" sz="2200" dirty="0"/>
              <a:t>, typically using tools like </a:t>
            </a:r>
            <a:r>
              <a:rPr lang="en-US" sz="2200" b="1" dirty="0"/>
              <a:t>Flyway</a:t>
            </a:r>
            <a:r>
              <a:rPr lang="en-US" sz="2200" dirty="0"/>
              <a:t> or </a:t>
            </a:r>
            <a:r>
              <a:rPr lang="en-US" sz="2200" b="1" dirty="0"/>
              <a:t>Liquibase</a:t>
            </a:r>
            <a:r>
              <a:rPr lang="en-US" sz="2200" dirty="0"/>
              <a:t>. With these tools, every new table, column, index, and key can be defined and versioned directly in your code.</a:t>
            </a:r>
          </a:p>
          <a:p>
            <a:endParaRPr lang="en-US" sz="2200" dirty="0"/>
          </a:p>
          <a:p>
            <a:r>
              <a:rPr lang="en-US" sz="2200" dirty="0"/>
              <a:t>A </a:t>
            </a:r>
            <a:r>
              <a:rPr lang="en-US" sz="2200" b="1" dirty="0"/>
              <a:t>migration</a:t>
            </a:r>
            <a:r>
              <a:rPr lang="en-US" sz="2200" dirty="0"/>
              <a:t> is essentially a single file that outlines two sets of changes: one for applying the migration (up) and another for rolling it back (down). This dual definition ensures that you can both evolve your schema and revert changes if necessary.</a:t>
            </a:r>
          </a:p>
          <a:p>
            <a:endParaRPr lang="en-US" sz="2200" dirty="0"/>
          </a:p>
          <a:p>
            <a:r>
              <a:rPr lang="en-US" sz="2200" dirty="0"/>
              <a:t>Migrations are executed in a sequential order based on their version numbers or timestamps. For instance, with Flyway, migration files are usually named following a convention like V1__create_users_table.sql and placed in the </a:t>
            </a:r>
            <a:r>
              <a:rPr lang="en-US" sz="2200" dirty="0" err="1"/>
              <a:t>src</a:t>
            </a:r>
            <a:r>
              <a:rPr lang="en-US" sz="2200" dirty="0"/>
              <a:t>/main/resources/</a:t>
            </a:r>
            <a:r>
              <a:rPr lang="en-US" sz="2200" dirty="0" err="1"/>
              <a:t>db</a:t>
            </a:r>
            <a:r>
              <a:rPr lang="en-US" sz="2200" dirty="0"/>
              <a:t>/migration directory. This approach ensures that every migration runs in the proper order, maintaining a consistent and predictable database schema evolution.</a:t>
            </a:r>
          </a:p>
        </p:txBody>
      </p:sp>
      <p:sp>
        <p:nvSpPr>
          <p:cNvPr id="4" name="Marcador de número de diapositiva 3">
            <a:extLst>
              <a:ext uri="{FF2B5EF4-FFF2-40B4-BE49-F238E27FC236}">
                <a16:creationId xmlns:a16="http://schemas.microsoft.com/office/drawing/2014/main" id="{97CBE28A-6771-2892-A363-597280D1F3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spTree>
    <p:extLst>
      <p:ext uri="{BB962C8B-B14F-4D97-AF65-F5344CB8AC3E}">
        <p14:creationId xmlns:p14="http://schemas.microsoft.com/office/powerpoint/2010/main" val="11676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DEF5C-9583-CFF8-E289-C6D4C90E1A43}"/>
              </a:ext>
            </a:extLst>
          </p:cNvPr>
          <p:cNvSpPr>
            <a:spLocks noGrp="1"/>
          </p:cNvSpPr>
          <p:nvPr>
            <p:ph type="title"/>
          </p:nvPr>
        </p:nvSpPr>
        <p:spPr/>
        <p:txBody>
          <a:bodyPr/>
          <a:lstStyle/>
          <a:p>
            <a:r>
              <a:rPr lang="en-US" dirty="0"/>
              <a:t>Hibernate</a:t>
            </a:r>
            <a:endParaRPr lang="es-CO" dirty="0"/>
          </a:p>
        </p:txBody>
      </p:sp>
      <p:sp>
        <p:nvSpPr>
          <p:cNvPr id="3" name="Marcador de texto 2">
            <a:extLst>
              <a:ext uri="{FF2B5EF4-FFF2-40B4-BE49-F238E27FC236}">
                <a16:creationId xmlns:a16="http://schemas.microsoft.com/office/drawing/2014/main" id="{73FB0EF9-4BA1-B590-4B4C-BD19E05BD5F5}"/>
              </a:ext>
            </a:extLst>
          </p:cNvPr>
          <p:cNvSpPr>
            <a:spLocks noGrp="1"/>
          </p:cNvSpPr>
          <p:nvPr>
            <p:ph type="body" idx="1"/>
          </p:nvPr>
        </p:nvSpPr>
        <p:spPr>
          <a:xfrm>
            <a:off x="2076994" y="1410789"/>
            <a:ext cx="9880056" cy="4663440"/>
          </a:xfrm>
        </p:spPr>
        <p:txBody>
          <a:bodyPr>
            <a:normAutofit/>
          </a:bodyPr>
          <a:lstStyle/>
          <a:p>
            <a:r>
              <a:rPr lang="es-CO" sz="2400" b="1" dirty="0" err="1">
                <a:effectLst/>
                <a:latin typeface="Consolas" panose="020B0609020204030204" pitchFamily="49" charset="0"/>
              </a:rPr>
              <a:t>spring.jpa.hibernate.ddl</a:t>
            </a:r>
            <a:r>
              <a:rPr lang="es-CO" sz="2400" b="1" dirty="0">
                <a:effectLst/>
                <a:latin typeface="Consolas" panose="020B0609020204030204" pitchFamily="49" charset="0"/>
              </a:rPr>
              <a:t>-auto=</a:t>
            </a:r>
            <a:r>
              <a:rPr lang="es-CO" sz="2400" b="1" dirty="0" err="1">
                <a:solidFill>
                  <a:srgbClr val="CE9178"/>
                </a:solidFill>
                <a:effectLst/>
                <a:latin typeface="Consolas" panose="020B0609020204030204" pitchFamily="49" charset="0"/>
              </a:rPr>
              <a:t>update</a:t>
            </a:r>
            <a:r>
              <a:rPr lang="es-CO" sz="2400" b="1" dirty="0" err="1">
                <a:solidFill>
                  <a:srgbClr val="CE9178"/>
                </a:solidFill>
                <a:latin typeface="Consolas" panose="020B0609020204030204" pitchFamily="49" charset="0"/>
              </a:rPr>
              <a:t>|none|create</a:t>
            </a:r>
            <a:endParaRPr lang="es-CO" sz="2400" b="1" dirty="0">
              <a:solidFill>
                <a:srgbClr val="CCCCCC"/>
              </a:solidFill>
              <a:effectLst/>
              <a:latin typeface="Consolas" panose="020B0609020204030204" pitchFamily="49" charset="0"/>
            </a:endParaRPr>
          </a:p>
        </p:txBody>
      </p:sp>
      <p:sp>
        <p:nvSpPr>
          <p:cNvPr id="4" name="Marcador de número de diapositiva 3">
            <a:extLst>
              <a:ext uri="{FF2B5EF4-FFF2-40B4-BE49-F238E27FC236}">
                <a16:creationId xmlns:a16="http://schemas.microsoft.com/office/drawing/2014/main" id="{5BF02574-02F8-F0CD-4273-B73B153E3A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pic>
        <p:nvPicPr>
          <p:cNvPr id="2050" name="Picture 2">
            <a:extLst>
              <a:ext uri="{FF2B5EF4-FFF2-40B4-BE49-F238E27FC236}">
                <a16:creationId xmlns:a16="http://schemas.microsoft.com/office/drawing/2014/main" id="{00388257-6B26-B64C-BA58-0CE979FF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25" y="2365375"/>
            <a:ext cx="2838450" cy="476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205033BE-5185-2A0F-13CF-B690901A4483}"/>
              </a:ext>
            </a:extLst>
          </p:cNvPr>
          <p:cNvSpPr/>
          <p:nvPr/>
        </p:nvSpPr>
        <p:spPr>
          <a:xfrm>
            <a:off x="3157224" y="4948292"/>
            <a:ext cx="160020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endParaRPr lang="es-CO" dirty="0"/>
          </a:p>
        </p:txBody>
      </p:sp>
      <p:pic>
        <p:nvPicPr>
          <p:cNvPr id="7" name="Imagen 6">
            <a:extLst>
              <a:ext uri="{FF2B5EF4-FFF2-40B4-BE49-F238E27FC236}">
                <a16:creationId xmlns:a16="http://schemas.microsoft.com/office/drawing/2014/main" id="{7D71A248-F572-AB6F-4543-8BBF21F2D1E4}"/>
              </a:ext>
            </a:extLst>
          </p:cNvPr>
          <p:cNvPicPr>
            <a:picLocks noChangeAspect="1"/>
          </p:cNvPicPr>
          <p:nvPr/>
        </p:nvPicPr>
        <p:blipFill>
          <a:blip r:embed="rId3"/>
          <a:srcRect l="2729" t="7176" r="70"/>
          <a:stretch/>
        </p:blipFill>
        <p:spPr>
          <a:xfrm>
            <a:off x="2076994" y="2921000"/>
            <a:ext cx="3760661" cy="1992878"/>
          </a:xfrm>
          <a:prstGeom prst="rect">
            <a:avLst/>
          </a:prstGeom>
        </p:spPr>
      </p:pic>
      <p:pic>
        <p:nvPicPr>
          <p:cNvPr id="11" name="Imagen 10">
            <a:extLst>
              <a:ext uri="{FF2B5EF4-FFF2-40B4-BE49-F238E27FC236}">
                <a16:creationId xmlns:a16="http://schemas.microsoft.com/office/drawing/2014/main" id="{45F2C6E6-E78E-2D85-0B14-7BBEA788F885}"/>
              </a:ext>
            </a:extLst>
          </p:cNvPr>
          <p:cNvPicPr>
            <a:picLocks noChangeAspect="1"/>
          </p:cNvPicPr>
          <p:nvPr/>
        </p:nvPicPr>
        <p:blipFill>
          <a:blip r:embed="rId4"/>
          <a:srcRect l="3867" t="12184" r="756" b="19786"/>
          <a:stretch/>
        </p:blipFill>
        <p:spPr>
          <a:xfrm>
            <a:off x="6230410" y="3060700"/>
            <a:ext cx="5206206" cy="1693351"/>
          </a:xfrm>
          <a:prstGeom prst="rect">
            <a:avLst/>
          </a:prstGeom>
        </p:spPr>
      </p:pic>
      <p:sp>
        <p:nvSpPr>
          <p:cNvPr id="12" name="Rectángulo 11">
            <a:extLst>
              <a:ext uri="{FF2B5EF4-FFF2-40B4-BE49-F238E27FC236}">
                <a16:creationId xmlns:a16="http://schemas.microsoft.com/office/drawing/2014/main" id="{13BC519E-87BB-09E9-79B8-050163D47607}"/>
              </a:ext>
            </a:extLst>
          </p:cNvPr>
          <p:cNvSpPr/>
          <p:nvPr/>
        </p:nvSpPr>
        <p:spPr>
          <a:xfrm>
            <a:off x="8046724" y="4913878"/>
            <a:ext cx="2011676" cy="7834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 &amp; Database Migration</a:t>
            </a:r>
            <a:endParaRPr lang="es-CO" dirty="0"/>
          </a:p>
        </p:txBody>
      </p:sp>
      <p:sp>
        <p:nvSpPr>
          <p:cNvPr id="14" name="CuadroTexto 13">
            <a:extLst>
              <a:ext uri="{FF2B5EF4-FFF2-40B4-BE49-F238E27FC236}">
                <a16:creationId xmlns:a16="http://schemas.microsoft.com/office/drawing/2014/main" id="{8D14C9C7-9BDE-FA2F-8ADE-8B70D03FBFBF}"/>
              </a:ext>
            </a:extLst>
          </p:cNvPr>
          <p:cNvSpPr txBox="1"/>
          <p:nvPr/>
        </p:nvSpPr>
        <p:spPr>
          <a:xfrm>
            <a:off x="1964484" y="5910890"/>
            <a:ext cx="9827466" cy="646331"/>
          </a:xfrm>
          <a:prstGeom prst="rect">
            <a:avLst/>
          </a:prstGeom>
          <a:noFill/>
        </p:spPr>
        <p:txBody>
          <a:bodyPr wrap="square">
            <a:spAutoFit/>
          </a:bodyPr>
          <a:lstStyle/>
          <a:p>
            <a:r>
              <a:rPr lang="es-CO" dirty="0">
                <a:hlinkClick r:id="rId5"/>
              </a:rPr>
              <a:t>https://www.sitepoint.com/schema-migration-hibernate-flywaydb/</a:t>
            </a:r>
            <a:r>
              <a:rPr lang="es-CO" dirty="0"/>
              <a:t> </a:t>
            </a:r>
          </a:p>
          <a:p>
            <a:r>
              <a:rPr lang="es-CO" dirty="0">
                <a:hlinkClick r:id="rId6"/>
              </a:rPr>
              <a:t>https://docs.jboss.org/hibernate/orm/current/userguide/html_single/Hibernate_User_Guide.html</a:t>
            </a:r>
            <a:r>
              <a:rPr lang="es-CO" dirty="0"/>
              <a:t> </a:t>
            </a:r>
          </a:p>
        </p:txBody>
      </p:sp>
    </p:spTree>
    <p:extLst>
      <p:ext uri="{BB962C8B-B14F-4D97-AF65-F5344CB8AC3E}">
        <p14:creationId xmlns:p14="http://schemas.microsoft.com/office/powerpoint/2010/main" val="2806771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0DB4CF-0C2E-03F8-AF7C-825A1026FC57}"/>
              </a:ext>
            </a:extLst>
          </p:cNvPr>
          <p:cNvSpPr>
            <a:spLocks noGrp="1"/>
          </p:cNvSpPr>
          <p:nvPr>
            <p:ph type="title"/>
          </p:nvPr>
        </p:nvSpPr>
        <p:spPr/>
        <p:txBody>
          <a:bodyPr/>
          <a:lstStyle/>
          <a:p>
            <a:r>
              <a:rPr lang="es-CO" dirty="0"/>
              <a:t>Manual </a:t>
            </a:r>
            <a:r>
              <a:rPr lang="es-CO" dirty="0" err="1"/>
              <a:t>Migrations</a:t>
            </a:r>
            <a:r>
              <a:rPr lang="es-CO" dirty="0"/>
              <a:t> (</a:t>
            </a:r>
            <a:r>
              <a:rPr lang="es-CO" dirty="0" err="1"/>
              <a:t>prod</a:t>
            </a:r>
            <a:r>
              <a:rPr lang="es-CO" dirty="0"/>
              <a:t>)</a:t>
            </a:r>
          </a:p>
        </p:txBody>
      </p:sp>
      <p:sp>
        <p:nvSpPr>
          <p:cNvPr id="4" name="Marcador de número de diapositiva 3">
            <a:extLst>
              <a:ext uri="{FF2B5EF4-FFF2-40B4-BE49-F238E27FC236}">
                <a16:creationId xmlns:a16="http://schemas.microsoft.com/office/drawing/2014/main" id="{237C3638-619C-899D-69EA-AA688EEE27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25</a:t>
            </a:fld>
            <a:endParaRPr lang="es-CO"/>
          </a:p>
        </p:txBody>
      </p:sp>
      <p:sp>
        <p:nvSpPr>
          <p:cNvPr id="9" name="Rectángulo 8">
            <a:extLst>
              <a:ext uri="{FF2B5EF4-FFF2-40B4-BE49-F238E27FC236}">
                <a16:creationId xmlns:a16="http://schemas.microsoft.com/office/drawing/2014/main" id="{E65FA1FD-F0AC-AC14-B373-D293A5625AA9}"/>
              </a:ext>
            </a:extLst>
          </p:cNvPr>
          <p:cNvSpPr/>
          <p:nvPr/>
        </p:nvSpPr>
        <p:spPr>
          <a:xfrm>
            <a:off x="2550674" y="1360753"/>
            <a:ext cx="4407180" cy="135566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En Producción el uso de </a:t>
            </a:r>
            <a:r>
              <a:rPr lang="es-CO" b="1" dirty="0" err="1"/>
              <a:t>Hibernate</a:t>
            </a:r>
            <a:r>
              <a:rPr lang="es-CO" b="1" dirty="0"/>
              <a:t> para crear la base de datos no se aconseja, debes prestar especial atención a como crear las tablas.</a:t>
            </a:r>
          </a:p>
        </p:txBody>
      </p:sp>
      <p:pic>
        <p:nvPicPr>
          <p:cNvPr id="5" name="Imagen 4">
            <a:extLst>
              <a:ext uri="{FF2B5EF4-FFF2-40B4-BE49-F238E27FC236}">
                <a16:creationId xmlns:a16="http://schemas.microsoft.com/office/drawing/2014/main" id="{6424FFAD-BD22-65CF-3C62-CC4E38288DD0}"/>
              </a:ext>
            </a:extLst>
          </p:cNvPr>
          <p:cNvPicPr>
            <a:picLocks noChangeAspect="1"/>
          </p:cNvPicPr>
          <p:nvPr/>
        </p:nvPicPr>
        <p:blipFill>
          <a:blip r:embed="rId2"/>
          <a:stretch>
            <a:fillRect/>
          </a:stretch>
        </p:blipFill>
        <p:spPr>
          <a:xfrm>
            <a:off x="7441051" y="1360753"/>
            <a:ext cx="2200275" cy="1409700"/>
          </a:xfrm>
          <a:prstGeom prst="rect">
            <a:avLst/>
          </a:prstGeom>
        </p:spPr>
      </p:pic>
      <p:sp>
        <p:nvSpPr>
          <p:cNvPr id="10" name="CuadroTexto 9">
            <a:extLst>
              <a:ext uri="{FF2B5EF4-FFF2-40B4-BE49-F238E27FC236}">
                <a16:creationId xmlns:a16="http://schemas.microsoft.com/office/drawing/2014/main" id="{B640BB60-B59A-53C7-05FE-BC5CFA3E544E}"/>
              </a:ext>
            </a:extLst>
          </p:cNvPr>
          <p:cNvSpPr txBox="1"/>
          <p:nvPr/>
        </p:nvSpPr>
        <p:spPr>
          <a:xfrm>
            <a:off x="2565400" y="2979284"/>
            <a:ext cx="7362825" cy="1011111"/>
          </a:xfrm>
          <a:prstGeom prst="rect">
            <a:avLst/>
          </a:prstGeom>
          <a:solidFill>
            <a:schemeClr val="tx1"/>
          </a:solidFill>
        </p:spPr>
        <p:txBody>
          <a:bodyPr wrap="square">
            <a:spAutoFit/>
          </a:bodyPr>
          <a:lstStyle/>
          <a:p>
            <a:pPr>
              <a:lnSpc>
                <a:spcPts val="1425"/>
              </a:lnSpc>
            </a:pPr>
            <a:r>
              <a:rPr lang="es-CO" sz="2000" b="0" dirty="0" err="1">
                <a:solidFill>
                  <a:srgbClr val="CCCCCC"/>
                </a:solidFill>
                <a:effectLst/>
                <a:latin typeface="Consolas" panose="020B0609020204030204" pitchFamily="49" charset="0"/>
              </a:rPr>
              <a:t>spring.flyway.locations</a:t>
            </a:r>
            <a:r>
              <a:rPr lang="es-CO" sz="2000" b="0" dirty="0">
                <a:solidFill>
                  <a:srgbClr val="CCCCCC"/>
                </a:solidFill>
                <a:effectLst/>
                <a:latin typeface="Consolas" panose="020B0609020204030204" pitchFamily="49" charset="0"/>
              </a:rPr>
              <a:t>=</a:t>
            </a:r>
            <a:r>
              <a:rPr lang="es-CO" sz="2000" b="0" dirty="0" err="1">
                <a:solidFill>
                  <a:srgbClr val="CE9178"/>
                </a:solidFill>
                <a:effectLst/>
                <a:latin typeface="Consolas" panose="020B0609020204030204" pitchFamily="49" charset="0"/>
              </a:rPr>
              <a:t>classpath:db</a:t>
            </a:r>
            <a:r>
              <a:rPr lang="es-CO" sz="2000" b="0" dirty="0">
                <a:solidFill>
                  <a:srgbClr val="CE9178"/>
                </a:solidFill>
                <a:effectLst/>
                <a:latin typeface="Consolas" panose="020B0609020204030204" pitchFamily="49" charset="0"/>
              </a:rPr>
              <a:t>/</a:t>
            </a:r>
            <a:r>
              <a:rPr lang="es-CO" sz="2000" b="0" dirty="0" err="1">
                <a:solidFill>
                  <a:srgbClr val="CE9178"/>
                </a:solidFill>
                <a:effectLst/>
                <a:latin typeface="Consolas" panose="020B0609020204030204" pitchFamily="49" charset="0"/>
              </a:rPr>
              <a:t>migration</a:t>
            </a:r>
            <a:endParaRPr lang="es-CO" sz="2000" b="0" dirty="0">
              <a:solidFill>
                <a:srgbClr val="CE9178"/>
              </a:solidFill>
              <a:effectLst/>
              <a:latin typeface="Consolas" panose="020B0609020204030204" pitchFamily="49" charset="0"/>
            </a:endParaRPr>
          </a:p>
          <a:p>
            <a:pPr>
              <a:lnSpc>
                <a:spcPts val="1425"/>
              </a:lnSpc>
            </a:pPr>
            <a:endParaRPr lang="es-CO" sz="2000" b="0" dirty="0">
              <a:solidFill>
                <a:srgbClr val="CCCCCC"/>
              </a:solidFill>
              <a:effectLst/>
              <a:latin typeface="Consolas" panose="020B0609020204030204" pitchFamily="49" charset="0"/>
            </a:endParaRPr>
          </a:p>
          <a:p>
            <a:pPr>
              <a:lnSpc>
                <a:spcPts val="1425"/>
              </a:lnSpc>
            </a:pPr>
            <a:r>
              <a:rPr lang="es-CO" sz="2000" b="0" dirty="0" err="1">
                <a:solidFill>
                  <a:srgbClr val="CCCCCC"/>
                </a:solidFill>
                <a:effectLst/>
                <a:latin typeface="Consolas" panose="020B0609020204030204" pitchFamily="49" charset="0"/>
              </a:rPr>
              <a:t>spring.flyway.enabled</a:t>
            </a:r>
            <a:r>
              <a:rPr lang="es-CO" sz="2000" b="0" dirty="0">
                <a:solidFill>
                  <a:srgbClr val="CCCCCC"/>
                </a:solidFill>
                <a:effectLst/>
                <a:latin typeface="Consolas" panose="020B0609020204030204" pitchFamily="49" charset="0"/>
              </a:rPr>
              <a:t>=</a:t>
            </a:r>
            <a:r>
              <a:rPr lang="es-CO" sz="2000" b="0" dirty="0">
                <a:solidFill>
                  <a:srgbClr val="CE9178"/>
                </a:solidFill>
                <a:effectLst/>
                <a:latin typeface="Consolas" panose="020B0609020204030204" pitchFamily="49" charset="0"/>
              </a:rPr>
              <a:t>true</a:t>
            </a:r>
            <a:endParaRPr lang="es-CO" sz="2000" b="0" dirty="0">
              <a:solidFill>
                <a:srgbClr val="CCCCCC"/>
              </a:solidFill>
              <a:effectLst/>
              <a:latin typeface="Consolas" panose="020B0609020204030204" pitchFamily="49" charset="0"/>
            </a:endParaRPr>
          </a:p>
          <a:p>
            <a:pPr>
              <a:lnSpc>
                <a:spcPts val="1425"/>
              </a:lnSpc>
            </a:pPr>
            <a:endParaRPr lang="es-CO" sz="2000" b="0" dirty="0">
              <a:solidFill>
                <a:srgbClr val="CCCCCC"/>
              </a:solidFill>
              <a:effectLst/>
              <a:latin typeface="Consolas" panose="020B0609020204030204" pitchFamily="49" charset="0"/>
            </a:endParaRPr>
          </a:p>
          <a:p>
            <a:pPr>
              <a:lnSpc>
                <a:spcPts val="1425"/>
              </a:lnSpc>
            </a:pPr>
            <a:r>
              <a:rPr lang="es-CO" sz="2000" b="0" dirty="0" err="1">
                <a:solidFill>
                  <a:srgbClr val="CCCCCC"/>
                </a:solidFill>
                <a:effectLst/>
                <a:latin typeface="Consolas" panose="020B0609020204030204" pitchFamily="49" charset="0"/>
              </a:rPr>
              <a:t>spring.flyway.baseline-on-migrate</a:t>
            </a:r>
            <a:r>
              <a:rPr lang="es-CO" sz="2000" b="0" dirty="0">
                <a:solidFill>
                  <a:srgbClr val="CCCCCC"/>
                </a:solidFill>
                <a:effectLst/>
                <a:latin typeface="Consolas" panose="020B0609020204030204" pitchFamily="49" charset="0"/>
              </a:rPr>
              <a:t>=</a:t>
            </a:r>
            <a:r>
              <a:rPr lang="es-CO" sz="2000" b="0" dirty="0">
                <a:solidFill>
                  <a:srgbClr val="CE9178"/>
                </a:solidFill>
                <a:effectLst/>
                <a:latin typeface="Consolas" panose="020B0609020204030204" pitchFamily="49" charset="0"/>
              </a:rPr>
              <a:t>true</a:t>
            </a:r>
            <a:endParaRPr lang="es-CO" sz="2000" b="0" dirty="0">
              <a:solidFill>
                <a:srgbClr val="CCCCCC"/>
              </a:solidFill>
              <a:effectLst/>
              <a:latin typeface="Consolas" panose="020B0609020204030204" pitchFamily="49" charset="0"/>
            </a:endParaRPr>
          </a:p>
        </p:txBody>
      </p:sp>
      <p:sp>
        <p:nvSpPr>
          <p:cNvPr id="12" name="CuadroTexto 11">
            <a:extLst>
              <a:ext uri="{FF2B5EF4-FFF2-40B4-BE49-F238E27FC236}">
                <a16:creationId xmlns:a16="http://schemas.microsoft.com/office/drawing/2014/main" id="{A12BB4F9-0867-50A6-FBD6-1619A1853A2D}"/>
              </a:ext>
            </a:extLst>
          </p:cNvPr>
          <p:cNvSpPr txBox="1"/>
          <p:nvPr/>
        </p:nvSpPr>
        <p:spPr>
          <a:xfrm>
            <a:off x="1949450" y="4573917"/>
            <a:ext cx="2413000" cy="923330"/>
          </a:xfrm>
          <a:prstGeom prst="rect">
            <a:avLst/>
          </a:prstGeom>
          <a:noFill/>
        </p:spPr>
        <p:txBody>
          <a:bodyPr wrap="square">
            <a:spAutoFit/>
          </a:bodyPr>
          <a:lstStyle/>
          <a:p>
            <a:r>
              <a:rPr lang="es-CO" dirty="0"/>
              <a:t>./</a:t>
            </a:r>
            <a:r>
              <a:rPr lang="es-CO" dirty="0" err="1"/>
              <a:t>mvnw</a:t>
            </a:r>
            <a:r>
              <a:rPr lang="es-CO" dirty="0"/>
              <a:t> </a:t>
            </a:r>
            <a:r>
              <a:rPr lang="es-CO" dirty="0" err="1"/>
              <a:t>flyway:clean</a:t>
            </a:r>
            <a:endParaRPr lang="es-CO" dirty="0"/>
          </a:p>
          <a:p>
            <a:endParaRPr lang="es-CO" dirty="0"/>
          </a:p>
          <a:p>
            <a:r>
              <a:rPr lang="es-CO" dirty="0"/>
              <a:t>./</a:t>
            </a:r>
            <a:r>
              <a:rPr lang="es-CO" dirty="0" err="1"/>
              <a:t>mvnw</a:t>
            </a:r>
            <a:r>
              <a:rPr lang="es-CO" dirty="0"/>
              <a:t> </a:t>
            </a:r>
            <a:r>
              <a:rPr lang="es-CO" dirty="0" err="1"/>
              <a:t>flyway:migrate</a:t>
            </a:r>
            <a:r>
              <a:rPr lang="es-CO" dirty="0"/>
              <a:t> </a:t>
            </a:r>
          </a:p>
        </p:txBody>
      </p:sp>
      <p:sp>
        <p:nvSpPr>
          <p:cNvPr id="13" name="Google Shape;536;p26">
            <a:extLst>
              <a:ext uri="{FF2B5EF4-FFF2-40B4-BE49-F238E27FC236}">
                <a16:creationId xmlns:a16="http://schemas.microsoft.com/office/drawing/2014/main" id="{7754BBB1-8CB9-197A-37DB-ECEBE9719ED6}"/>
              </a:ext>
            </a:extLst>
          </p:cNvPr>
          <p:cNvSpPr/>
          <p:nvPr/>
        </p:nvSpPr>
        <p:spPr>
          <a:xfrm>
            <a:off x="4357716" y="4523787"/>
            <a:ext cx="2260056" cy="396720"/>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1600" b="1" dirty="0">
                <a:solidFill>
                  <a:schemeClr val="bg1"/>
                </a:solidFill>
              </a:rPr>
              <a:t>Borrar la base de datos</a:t>
            </a:r>
            <a:endParaRPr lang="es-CO" sz="1600" b="1" i="1" dirty="0">
              <a:solidFill>
                <a:schemeClr val="bg1"/>
              </a:solidFill>
            </a:endParaRPr>
          </a:p>
        </p:txBody>
      </p:sp>
      <p:sp>
        <p:nvSpPr>
          <p:cNvPr id="14" name="Google Shape;536;p26">
            <a:extLst>
              <a:ext uri="{FF2B5EF4-FFF2-40B4-BE49-F238E27FC236}">
                <a16:creationId xmlns:a16="http://schemas.microsoft.com/office/drawing/2014/main" id="{3FD69BB5-0D98-B370-D3D2-B9B178F97C9D}"/>
              </a:ext>
            </a:extLst>
          </p:cNvPr>
          <p:cNvSpPr/>
          <p:nvPr/>
        </p:nvSpPr>
        <p:spPr>
          <a:xfrm>
            <a:off x="4357716" y="5100527"/>
            <a:ext cx="2260056" cy="396720"/>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1600" b="1" dirty="0">
                <a:solidFill>
                  <a:schemeClr val="bg1"/>
                </a:solidFill>
              </a:rPr>
              <a:t>Ejecutar las migraciones</a:t>
            </a:r>
            <a:endParaRPr lang="es-CO" sz="1600" b="1" i="1" dirty="0">
              <a:solidFill>
                <a:schemeClr val="bg1"/>
              </a:solidFill>
            </a:endParaRPr>
          </a:p>
        </p:txBody>
      </p:sp>
      <p:pic>
        <p:nvPicPr>
          <p:cNvPr id="16" name="Imagen 15">
            <a:extLst>
              <a:ext uri="{FF2B5EF4-FFF2-40B4-BE49-F238E27FC236}">
                <a16:creationId xmlns:a16="http://schemas.microsoft.com/office/drawing/2014/main" id="{4B6F8AEC-B187-3C21-CA3A-983FF24E7B59}"/>
              </a:ext>
            </a:extLst>
          </p:cNvPr>
          <p:cNvPicPr>
            <a:picLocks noChangeAspect="1"/>
          </p:cNvPicPr>
          <p:nvPr/>
        </p:nvPicPr>
        <p:blipFill>
          <a:blip r:embed="rId3"/>
          <a:srcRect t="8265"/>
          <a:stretch/>
        </p:blipFill>
        <p:spPr>
          <a:xfrm>
            <a:off x="6726266" y="4205726"/>
            <a:ext cx="5326034" cy="2186321"/>
          </a:xfrm>
          <a:prstGeom prst="rect">
            <a:avLst/>
          </a:prstGeom>
        </p:spPr>
      </p:pic>
    </p:spTree>
    <p:extLst>
      <p:ext uri="{BB962C8B-B14F-4D97-AF65-F5344CB8AC3E}">
        <p14:creationId xmlns:p14="http://schemas.microsoft.com/office/powerpoint/2010/main" val="230931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C9F7B0-FEA2-CF70-340B-1F7A27753B53}"/>
              </a:ext>
            </a:extLst>
          </p:cNvPr>
          <p:cNvSpPr>
            <a:spLocks noGrp="1"/>
          </p:cNvSpPr>
          <p:nvPr>
            <p:ph type="body" idx="1"/>
          </p:nvPr>
        </p:nvSpPr>
        <p:spPr>
          <a:xfrm>
            <a:off x="2076994" y="609600"/>
            <a:ext cx="9666016" cy="5464629"/>
          </a:xfrm>
        </p:spPr>
        <p:txBody>
          <a:bodyPr/>
          <a:lstStyle/>
          <a:p>
            <a:r>
              <a:rPr lang="es-CO" sz="2400" i="1" dirty="0"/>
              <a:t>Si tiene problemas con </a:t>
            </a:r>
            <a:r>
              <a:rPr lang="es-CO" sz="2400" i="1" dirty="0" err="1"/>
              <a:t>migrations</a:t>
            </a:r>
            <a:r>
              <a:rPr lang="es-CO" sz="2400" i="1" dirty="0"/>
              <a:t>, puede utilizar “</a:t>
            </a:r>
            <a:r>
              <a:rPr lang="es-CO" sz="2400" dirty="0" err="1"/>
              <a:t>flyway:clean</a:t>
            </a:r>
            <a:r>
              <a:rPr lang="es-CO" sz="2400" i="1" dirty="0"/>
              <a:t>”. En teoría borraría todas las tablas de la base de datos, pero en algunos casos (por cuestiones de relaciones), no se borran todas. </a:t>
            </a:r>
          </a:p>
          <a:p>
            <a:pPr algn="just"/>
            <a:endParaRPr lang="es-CO" sz="2400" i="1" dirty="0"/>
          </a:p>
          <a:p>
            <a:pPr algn="just"/>
            <a:r>
              <a:rPr lang="es-CO" sz="2400" i="1" dirty="0"/>
              <a:t>Así que verifique en </a:t>
            </a:r>
            <a:r>
              <a:rPr lang="es-CO" sz="2400" i="1" dirty="0" err="1"/>
              <a:t>phpmyadmin</a:t>
            </a:r>
            <a:r>
              <a:rPr lang="es-CO" sz="2400" i="1" dirty="0"/>
              <a:t> si efectivamente se borraron todas las tablas antes de volver a utilizar “</a:t>
            </a:r>
            <a:r>
              <a:rPr lang="es-CO" sz="2400" i="1" dirty="0" err="1"/>
              <a:t>migrate</a:t>
            </a:r>
            <a:r>
              <a:rPr lang="es-CO" sz="2400" i="1" dirty="0"/>
              <a:t>”.</a:t>
            </a:r>
          </a:p>
          <a:p>
            <a:pPr marL="76200" indent="0" algn="just">
              <a:buNone/>
            </a:pPr>
            <a:endParaRPr lang="en-US" sz="2200" i="1" dirty="0"/>
          </a:p>
          <a:p>
            <a:endParaRPr lang="es-CO" dirty="0"/>
          </a:p>
        </p:txBody>
      </p:sp>
      <p:sp>
        <p:nvSpPr>
          <p:cNvPr id="4" name="Marcador de número de diapositiva 3">
            <a:extLst>
              <a:ext uri="{FF2B5EF4-FFF2-40B4-BE49-F238E27FC236}">
                <a16:creationId xmlns:a16="http://schemas.microsoft.com/office/drawing/2014/main" id="{0D7FD09F-1E22-9C6A-9CC1-EB5BCF58C3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pic>
        <p:nvPicPr>
          <p:cNvPr id="5" name="Picture 2" descr="Tip, tips png - Tips free download - 650x650,60.79 KB">
            <a:extLst>
              <a:ext uri="{FF2B5EF4-FFF2-40B4-BE49-F238E27FC236}">
                <a16:creationId xmlns:a16="http://schemas.microsoft.com/office/drawing/2014/main" id="{863A2CF8-CFF2-6017-254F-E977ABD54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514" y="3782226"/>
            <a:ext cx="2523601" cy="252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64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dirty="0" err="1"/>
              <a:t>Databases</a:t>
            </a:r>
            <a:r>
              <a:rPr lang="es-ES" dirty="0"/>
              <a:t> (JPA + </a:t>
            </a:r>
            <a:r>
              <a:rPr lang="es-ES" dirty="0" err="1"/>
              <a:t>Hibernate</a:t>
            </a:r>
            <a:r>
              <a:rPr lang="es-ES" dirty="0"/>
              <a:t>)</a:t>
            </a:r>
          </a:p>
          <a:p>
            <a:pPr marL="457200" indent="-457200">
              <a:buSzPct val="100000"/>
            </a:pPr>
            <a:r>
              <a:rPr lang="es-ES" b="1" dirty="0" err="1"/>
              <a:t>Fakers</a:t>
            </a:r>
            <a:endParaRPr lang="es-ES" b="1" dirty="0"/>
          </a:p>
          <a:p>
            <a:pPr marL="457200" indent="-457200">
              <a:buSzPct val="100000"/>
            </a:pPr>
            <a:r>
              <a:rPr lang="es-ES" dirty="0"/>
              <a:t>Modelos </a:t>
            </a:r>
          </a:p>
          <a:p>
            <a:pPr marL="457200" indent="-457200">
              <a:buSzPct val="100000"/>
            </a:pPr>
            <a:r>
              <a:rPr lang="es-ES" dirty="0"/>
              <a:t>Relaciones</a:t>
            </a:r>
          </a:p>
          <a:p>
            <a:pPr marL="457200" indent="-457200">
              <a:buSzPct val="100000"/>
            </a:pPr>
            <a:r>
              <a:rPr lang="es-ES" dirty="0" err="1"/>
              <a:t>Repositories</a:t>
            </a:r>
            <a:endParaRPr lang="es-ES" dirty="0"/>
          </a:p>
        </p:txBody>
      </p:sp>
    </p:spTree>
    <p:extLst>
      <p:ext uri="{BB962C8B-B14F-4D97-AF65-F5344CB8AC3E}">
        <p14:creationId xmlns:p14="http://schemas.microsoft.com/office/powerpoint/2010/main" val="349713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9C55F5-2B85-7C46-97AF-EE3364F03F59}"/>
              </a:ext>
            </a:extLst>
          </p:cNvPr>
          <p:cNvSpPr>
            <a:spLocks noGrp="1"/>
          </p:cNvSpPr>
          <p:nvPr>
            <p:ph type="title"/>
          </p:nvPr>
        </p:nvSpPr>
        <p:spPr/>
        <p:txBody>
          <a:bodyPr/>
          <a:lstStyle/>
          <a:p>
            <a:r>
              <a:rPr lang="es-CO" dirty="0" err="1"/>
              <a:t>Seeding</a:t>
            </a:r>
            <a:endParaRPr lang="es-CO" dirty="0"/>
          </a:p>
        </p:txBody>
      </p:sp>
      <p:sp>
        <p:nvSpPr>
          <p:cNvPr id="3" name="Marcador de texto 2">
            <a:extLst>
              <a:ext uri="{FF2B5EF4-FFF2-40B4-BE49-F238E27FC236}">
                <a16:creationId xmlns:a16="http://schemas.microsoft.com/office/drawing/2014/main" id="{C82CAEE1-7F92-8586-7153-23F9C4481257}"/>
              </a:ext>
            </a:extLst>
          </p:cNvPr>
          <p:cNvSpPr>
            <a:spLocks noGrp="1"/>
          </p:cNvSpPr>
          <p:nvPr>
            <p:ph type="body" idx="1"/>
          </p:nvPr>
        </p:nvSpPr>
        <p:spPr/>
        <p:txBody>
          <a:bodyPr>
            <a:normAutofit/>
          </a:bodyPr>
          <a:lstStyle/>
          <a:p>
            <a:pPr algn="just"/>
            <a:r>
              <a:rPr lang="en-US" sz="2000" b="1" dirty="0"/>
              <a:t>Seed</a:t>
            </a:r>
            <a:r>
              <a:rPr lang="en-US" sz="2000" dirty="0"/>
              <a:t> data is information that is loaded to enable a function or </a:t>
            </a:r>
            <a:r>
              <a:rPr lang="en-US" sz="2000" b="1" dirty="0"/>
              <a:t>program</a:t>
            </a:r>
            <a:r>
              <a:rPr lang="en-US" sz="2000" dirty="0"/>
              <a:t> to work correctly. </a:t>
            </a:r>
          </a:p>
          <a:p>
            <a:pPr algn="just"/>
            <a:endParaRPr lang="en-US" sz="1600" dirty="0"/>
          </a:p>
          <a:p>
            <a:pPr algn="just"/>
            <a:r>
              <a:rPr lang="en-US" sz="2000" dirty="0"/>
              <a:t>Seeding with Spring Boot is so simple.</a:t>
            </a:r>
          </a:p>
          <a:p>
            <a:pPr algn="just"/>
            <a:endParaRPr lang="en-US" sz="1600" dirty="0"/>
          </a:p>
          <a:p>
            <a:r>
              <a:rPr lang="en-US" sz="2000" dirty="0"/>
              <a:t>Create a bootstrap/seeds folder that comes with a </a:t>
            </a:r>
            <a:r>
              <a:rPr lang="en-US" sz="2000" dirty="0" err="1"/>
              <a:t>Dataloader</a:t>
            </a:r>
            <a:r>
              <a:rPr lang="en-US" sz="2000" dirty="0"/>
              <a:t> class, with a </a:t>
            </a:r>
            <a:r>
              <a:rPr lang="es-CO" sz="1800" dirty="0" err="1"/>
              <a:t>CommandLineRunner</a:t>
            </a:r>
            <a:r>
              <a:rPr lang="en-US" sz="2000" dirty="0"/>
              <a:t> method that is called when you </a:t>
            </a:r>
            <a:r>
              <a:rPr lang="en-US" sz="2000" dirty="0" err="1"/>
              <a:t>init</a:t>
            </a:r>
            <a:r>
              <a:rPr lang="en-US" sz="2000" dirty="0"/>
              <a:t> the app.</a:t>
            </a:r>
          </a:p>
          <a:p>
            <a:pPr algn="just"/>
            <a:endParaRPr lang="en-US" sz="1600" dirty="0"/>
          </a:p>
          <a:p>
            <a:pPr algn="just"/>
            <a:r>
              <a:rPr lang="en-US" sz="2000" dirty="0"/>
              <a:t>There are two primary ways to run the seeders: along with a migration, or on Spring Boot initialization.</a:t>
            </a:r>
          </a:p>
          <a:p>
            <a:endParaRPr lang="es-CO" dirty="0"/>
          </a:p>
        </p:txBody>
      </p:sp>
      <p:sp>
        <p:nvSpPr>
          <p:cNvPr id="4" name="Marcador de número de diapositiva 3">
            <a:extLst>
              <a:ext uri="{FF2B5EF4-FFF2-40B4-BE49-F238E27FC236}">
                <a16:creationId xmlns:a16="http://schemas.microsoft.com/office/drawing/2014/main" id="{D47A2C07-4645-42A1-38EB-F4B12B646E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spTree>
    <p:extLst>
      <p:ext uri="{BB962C8B-B14F-4D97-AF65-F5344CB8AC3E}">
        <p14:creationId xmlns:p14="http://schemas.microsoft.com/office/powerpoint/2010/main" val="275471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ADB34C1-1660-0437-ADE8-A572C69D55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sp>
        <p:nvSpPr>
          <p:cNvPr id="7" name="Rectángulo 6">
            <a:extLst>
              <a:ext uri="{FF2B5EF4-FFF2-40B4-BE49-F238E27FC236}">
                <a16:creationId xmlns:a16="http://schemas.microsoft.com/office/drawing/2014/main" id="{EB596719-5358-30F3-07CA-C78C3D812502}"/>
              </a:ext>
            </a:extLst>
          </p:cNvPr>
          <p:cNvSpPr/>
          <p:nvPr/>
        </p:nvSpPr>
        <p:spPr>
          <a:xfrm>
            <a:off x="9171193" y="3096810"/>
            <a:ext cx="2807907" cy="70402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¿Qué hace este archivo?</a:t>
            </a:r>
          </a:p>
        </p:txBody>
      </p:sp>
      <p:pic>
        <p:nvPicPr>
          <p:cNvPr id="5" name="Imagen 4">
            <a:extLst>
              <a:ext uri="{FF2B5EF4-FFF2-40B4-BE49-F238E27FC236}">
                <a16:creationId xmlns:a16="http://schemas.microsoft.com/office/drawing/2014/main" id="{FB25F0AF-A727-0EFF-548C-265CB8E1B96F}"/>
              </a:ext>
            </a:extLst>
          </p:cNvPr>
          <p:cNvPicPr>
            <a:picLocks noChangeAspect="1"/>
          </p:cNvPicPr>
          <p:nvPr/>
        </p:nvPicPr>
        <p:blipFill>
          <a:blip r:embed="rId2"/>
          <a:srcRect t="18611" r="14163" b="24537"/>
          <a:stretch/>
        </p:blipFill>
        <p:spPr>
          <a:xfrm>
            <a:off x="1616853" y="50800"/>
            <a:ext cx="7349517" cy="6796046"/>
          </a:xfrm>
          <a:prstGeom prst="rect">
            <a:avLst/>
          </a:prstGeom>
        </p:spPr>
      </p:pic>
    </p:spTree>
    <p:extLst>
      <p:ext uri="{BB962C8B-B14F-4D97-AF65-F5344CB8AC3E}">
        <p14:creationId xmlns:p14="http://schemas.microsoft.com/office/powerpoint/2010/main" val="132770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B47E3-F73C-E538-2390-0484ACE1484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42A0E26-6AF9-03EF-AF22-33AF1B96499C}"/>
              </a:ext>
            </a:extLst>
          </p:cNvPr>
          <p:cNvSpPr>
            <a:spLocks noGrp="1"/>
          </p:cNvSpPr>
          <p:nvPr>
            <p:ph type="title"/>
          </p:nvPr>
        </p:nvSpPr>
        <p:spPr/>
        <p:txBody>
          <a:bodyPr>
            <a:noAutofit/>
          </a:bodyPr>
          <a:lstStyle/>
          <a:p>
            <a:r>
              <a:rPr lang="es-CO" sz="3200" dirty="0"/>
              <a:t>Analicemos el </a:t>
            </a:r>
            <a:r>
              <a:rPr lang="es-CO" sz="3200"/>
              <a:t>siguienfsdte</a:t>
            </a:r>
            <a:r>
              <a:rPr lang="es-CO" sz="3200" dirty="0"/>
              <a:t> código (no es exacto al tutorial)</a:t>
            </a:r>
          </a:p>
        </p:txBody>
      </p:sp>
      <p:sp>
        <p:nvSpPr>
          <p:cNvPr id="4" name="Marcador de número de diapositiva 3">
            <a:extLst>
              <a:ext uri="{FF2B5EF4-FFF2-40B4-BE49-F238E27FC236}">
                <a16:creationId xmlns:a16="http://schemas.microsoft.com/office/drawing/2014/main" id="{D9E9F77C-6B6C-6B6B-8DF2-B5AF9A9A23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sp>
        <p:nvSpPr>
          <p:cNvPr id="7" name="Rectángulo 6">
            <a:extLst>
              <a:ext uri="{FF2B5EF4-FFF2-40B4-BE49-F238E27FC236}">
                <a16:creationId xmlns:a16="http://schemas.microsoft.com/office/drawing/2014/main" id="{8EBF2E80-DCA0-962B-7EDB-250B7FF53025}"/>
              </a:ext>
            </a:extLst>
          </p:cNvPr>
          <p:cNvSpPr/>
          <p:nvPr/>
        </p:nvSpPr>
        <p:spPr>
          <a:xfrm>
            <a:off x="7375996" y="1240971"/>
            <a:ext cx="2072775" cy="85369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¿Qué hace este código?</a:t>
            </a:r>
            <a:endParaRPr lang="es-CO" dirty="0"/>
          </a:p>
        </p:txBody>
      </p:sp>
      <p:sp>
        <p:nvSpPr>
          <p:cNvPr id="8" name="Rectángulo 7">
            <a:extLst>
              <a:ext uri="{FF2B5EF4-FFF2-40B4-BE49-F238E27FC236}">
                <a16:creationId xmlns:a16="http://schemas.microsoft.com/office/drawing/2014/main" id="{C9855591-DB49-0CF1-77D1-8481372E3834}"/>
              </a:ext>
            </a:extLst>
          </p:cNvPr>
          <p:cNvSpPr/>
          <p:nvPr/>
        </p:nvSpPr>
        <p:spPr>
          <a:xfrm>
            <a:off x="2626911" y="4976949"/>
            <a:ext cx="1649249" cy="124206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¿Nota algún problema con este código?</a:t>
            </a:r>
            <a:endParaRPr lang="es-CO" dirty="0"/>
          </a:p>
        </p:txBody>
      </p:sp>
      <p:pic>
        <p:nvPicPr>
          <p:cNvPr id="15" name="Imagen 14">
            <a:extLst>
              <a:ext uri="{FF2B5EF4-FFF2-40B4-BE49-F238E27FC236}">
                <a16:creationId xmlns:a16="http://schemas.microsoft.com/office/drawing/2014/main" id="{07412201-1BEE-7B3F-1E9E-3F7836444BA9}"/>
              </a:ext>
            </a:extLst>
          </p:cNvPr>
          <p:cNvPicPr>
            <a:picLocks noChangeAspect="1"/>
          </p:cNvPicPr>
          <p:nvPr/>
        </p:nvPicPr>
        <p:blipFill>
          <a:blip r:embed="rId2"/>
          <a:stretch>
            <a:fillRect/>
          </a:stretch>
        </p:blipFill>
        <p:spPr>
          <a:xfrm>
            <a:off x="1972449" y="1234185"/>
            <a:ext cx="4999852" cy="1695908"/>
          </a:xfrm>
          <a:prstGeom prst="rect">
            <a:avLst/>
          </a:prstGeom>
        </p:spPr>
      </p:pic>
      <p:pic>
        <p:nvPicPr>
          <p:cNvPr id="17" name="Imagen 16">
            <a:extLst>
              <a:ext uri="{FF2B5EF4-FFF2-40B4-BE49-F238E27FC236}">
                <a16:creationId xmlns:a16="http://schemas.microsoft.com/office/drawing/2014/main" id="{F58AFF40-0A1E-4A5B-5584-FBBF0F6D760F}"/>
              </a:ext>
            </a:extLst>
          </p:cNvPr>
          <p:cNvPicPr>
            <a:picLocks noChangeAspect="1"/>
          </p:cNvPicPr>
          <p:nvPr/>
        </p:nvPicPr>
        <p:blipFill>
          <a:blip r:embed="rId3"/>
          <a:stretch>
            <a:fillRect/>
          </a:stretch>
        </p:blipFill>
        <p:spPr>
          <a:xfrm>
            <a:off x="4503831" y="3307650"/>
            <a:ext cx="6836722" cy="2911368"/>
          </a:xfrm>
          <a:prstGeom prst="rect">
            <a:avLst/>
          </a:prstGeom>
        </p:spPr>
      </p:pic>
    </p:spTree>
    <p:extLst>
      <p:ext uri="{BB962C8B-B14F-4D97-AF65-F5344CB8AC3E}">
        <p14:creationId xmlns:p14="http://schemas.microsoft.com/office/powerpoint/2010/main" val="253812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9210BFCF-0DD1-EBE1-E912-F968A7DC45EB}"/>
              </a:ext>
            </a:extLst>
          </p:cNvPr>
          <p:cNvSpPr txBox="1">
            <a:spLocks/>
          </p:cNvSpPr>
          <p:nvPr/>
        </p:nvSpPr>
        <p:spPr>
          <a:xfrm>
            <a:off x="2003384" y="1240971"/>
            <a:ext cx="5647596" cy="4663440"/>
          </a:xfrm>
          <a:prstGeom prst="rect">
            <a:avLst/>
          </a:prstGeom>
          <a:noFill/>
          <a:ln>
            <a:noFill/>
          </a:ln>
        </p:spPr>
        <p:txBody>
          <a:bodyPr spcFirstLastPara="1" vert="horz" wrap="square" lIns="91425" tIns="45700" rIns="91425" bIns="45700" numCol="3" rtlCol="0" anchor="t" anchorCtr="0">
            <a:normAutofit/>
          </a:bodyPr>
          <a:lstStyle>
            <a:lvl1pPr marL="457200" lvl="0" indent="-381000" algn="just"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r>
              <a:rPr lang="es-CO" sz="2000" dirty="0" err="1"/>
              <a:t>Lorem</a:t>
            </a:r>
            <a:r>
              <a:rPr lang="es-CO" sz="2000" dirty="0"/>
              <a:t> </a:t>
            </a:r>
            <a:r>
              <a:rPr lang="es-CO" sz="2000" dirty="0" err="1"/>
              <a:t>Ipsum</a:t>
            </a:r>
            <a:r>
              <a:rPr lang="es-CO" sz="2000" dirty="0"/>
              <a:t> Text</a:t>
            </a:r>
          </a:p>
          <a:p>
            <a:r>
              <a:rPr lang="es-CO" sz="2000" dirty="0" err="1"/>
              <a:t>Person</a:t>
            </a:r>
            <a:endParaRPr lang="es-CO" sz="2000" dirty="0"/>
          </a:p>
          <a:p>
            <a:r>
              <a:rPr lang="es-CO" sz="2000" dirty="0" err="1"/>
              <a:t>Address</a:t>
            </a:r>
            <a:endParaRPr lang="es-CO" sz="2000" dirty="0"/>
          </a:p>
          <a:p>
            <a:r>
              <a:rPr lang="es-CO" sz="2000" dirty="0" err="1"/>
              <a:t>Phone</a:t>
            </a:r>
            <a:r>
              <a:rPr lang="es-CO" sz="2000" dirty="0"/>
              <a:t> </a:t>
            </a:r>
            <a:r>
              <a:rPr lang="es-CO" sz="2000" dirty="0" err="1"/>
              <a:t>Number</a:t>
            </a:r>
            <a:endParaRPr lang="es-CO" sz="2000" dirty="0"/>
          </a:p>
          <a:p>
            <a:r>
              <a:rPr lang="es-CO" sz="2000" dirty="0"/>
              <a:t>Company</a:t>
            </a:r>
          </a:p>
          <a:p>
            <a:r>
              <a:rPr lang="es-CO" sz="2000" dirty="0"/>
              <a:t>Real Text</a:t>
            </a:r>
          </a:p>
          <a:p>
            <a:r>
              <a:rPr lang="es-CO" sz="2000" dirty="0"/>
              <a:t>Date and Time</a:t>
            </a:r>
          </a:p>
          <a:p>
            <a:r>
              <a:rPr lang="es-CO" sz="2000" dirty="0"/>
              <a:t>Internet</a:t>
            </a:r>
          </a:p>
          <a:p>
            <a:r>
              <a:rPr lang="es-CO" sz="2000" dirty="0" err="1"/>
              <a:t>User</a:t>
            </a:r>
            <a:r>
              <a:rPr lang="es-CO" sz="2000" dirty="0"/>
              <a:t> </a:t>
            </a:r>
            <a:r>
              <a:rPr lang="es-CO" sz="2000" dirty="0" err="1"/>
              <a:t>Agent</a:t>
            </a:r>
            <a:endParaRPr lang="es-CO" sz="2000" dirty="0"/>
          </a:p>
          <a:p>
            <a:r>
              <a:rPr lang="es-CO" sz="2000" dirty="0" err="1"/>
              <a:t>Payment</a:t>
            </a:r>
            <a:endParaRPr lang="es-CO" sz="2000" dirty="0"/>
          </a:p>
          <a:p>
            <a:r>
              <a:rPr lang="es-CO" sz="2000" dirty="0"/>
              <a:t>Color</a:t>
            </a:r>
          </a:p>
          <a:p>
            <a:r>
              <a:rPr lang="es-CO" sz="2000" dirty="0"/>
              <a:t>File</a:t>
            </a:r>
          </a:p>
          <a:p>
            <a:r>
              <a:rPr lang="es-CO" sz="2000" dirty="0" err="1"/>
              <a:t>Image</a:t>
            </a:r>
            <a:endParaRPr lang="es-CO" sz="2000" dirty="0"/>
          </a:p>
          <a:p>
            <a:r>
              <a:rPr lang="es-CO" sz="2000" dirty="0" err="1"/>
              <a:t>Uuid</a:t>
            </a:r>
            <a:endParaRPr lang="es-CO" sz="2000" dirty="0"/>
          </a:p>
          <a:p>
            <a:r>
              <a:rPr lang="es-CO" sz="2000" dirty="0" err="1"/>
              <a:t>Barcode</a:t>
            </a:r>
            <a:endParaRPr lang="es-CO" sz="2000" dirty="0"/>
          </a:p>
          <a:p>
            <a:r>
              <a:rPr lang="es-CO" sz="2000" dirty="0" err="1"/>
              <a:t>Miscellaneous</a:t>
            </a:r>
            <a:endParaRPr lang="es-CO" sz="2000" dirty="0"/>
          </a:p>
          <a:p>
            <a:r>
              <a:rPr lang="es-CO" sz="2000" dirty="0" err="1"/>
              <a:t>Biased</a:t>
            </a:r>
            <a:endParaRPr lang="es-CO" sz="2000" dirty="0"/>
          </a:p>
        </p:txBody>
      </p:sp>
      <p:sp>
        <p:nvSpPr>
          <p:cNvPr id="2" name="Título 1">
            <a:extLst>
              <a:ext uri="{FF2B5EF4-FFF2-40B4-BE49-F238E27FC236}">
                <a16:creationId xmlns:a16="http://schemas.microsoft.com/office/drawing/2014/main" id="{73D3FD55-80D0-B3D6-C9F7-394BDF7ABAE3}"/>
              </a:ext>
            </a:extLst>
          </p:cNvPr>
          <p:cNvSpPr>
            <a:spLocks noGrp="1"/>
          </p:cNvSpPr>
          <p:nvPr>
            <p:ph type="title"/>
          </p:nvPr>
        </p:nvSpPr>
        <p:spPr>
          <a:xfrm>
            <a:off x="2076994" y="222069"/>
            <a:ext cx="3568156" cy="1018902"/>
          </a:xfrm>
        </p:spPr>
        <p:txBody>
          <a:bodyPr/>
          <a:lstStyle/>
          <a:p>
            <a:r>
              <a:rPr lang="es-CO" dirty="0" err="1"/>
              <a:t>Fakers</a:t>
            </a:r>
            <a:endParaRPr lang="es-CO" dirty="0"/>
          </a:p>
        </p:txBody>
      </p:sp>
      <p:sp>
        <p:nvSpPr>
          <p:cNvPr id="4" name="Marcador de número de diapositiva 3">
            <a:extLst>
              <a:ext uri="{FF2B5EF4-FFF2-40B4-BE49-F238E27FC236}">
                <a16:creationId xmlns:a16="http://schemas.microsoft.com/office/drawing/2014/main" id="{6AC3F1E4-C1FE-A1F0-32C2-CFF8E71ADD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sp>
        <p:nvSpPr>
          <p:cNvPr id="7" name="Rectángulo 6">
            <a:extLst>
              <a:ext uri="{FF2B5EF4-FFF2-40B4-BE49-F238E27FC236}">
                <a16:creationId xmlns:a16="http://schemas.microsoft.com/office/drawing/2014/main" id="{B4FB560B-AB9C-398B-662C-D77B82BF7808}"/>
              </a:ext>
            </a:extLst>
          </p:cNvPr>
          <p:cNvSpPr/>
          <p:nvPr/>
        </p:nvSpPr>
        <p:spPr>
          <a:xfrm>
            <a:off x="8674021" y="5279729"/>
            <a:ext cx="2807907" cy="101083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¿Y si necesitamos otros tipos de </a:t>
            </a:r>
            <a:r>
              <a:rPr lang="es-CO" b="1" dirty="0" err="1"/>
              <a:t>fakers</a:t>
            </a:r>
            <a:r>
              <a:rPr lang="es-CO" b="1" dirty="0"/>
              <a:t> qué hacemos?</a:t>
            </a:r>
          </a:p>
        </p:txBody>
      </p:sp>
      <p:pic>
        <p:nvPicPr>
          <p:cNvPr id="8" name="Imagen 7">
            <a:extLst>
              <a:ext uri="{FF2B5EF4-FFF2-40B4-BE49-F238E27FC236}">
                <a16:creationId xmlns:a16="http://schemas.microsoft.com/office/drawing/2014/main" id="{5B31EDB4-9C7C-C347-5CDB-4BD80712F87A}"/>
              </a:ext>
            </a:extLst>
          </p:cNvPr>
          <p:cNvPicPr>
            <a:picLocks noChangeAspect="1"/>
          </p:cNvPicPr>
          <p:nvPr/>
        </p:nvPicPr>
        <p:blipFill>
          <a:blip r:embed="rId2"/>
          <a:stretch>
            <a:fillRect/>
          </a:stretch>
        </p:blipFill>
        <p:spPr>
          <a:xfrm>
            <a:off x="7650980" y="591045"/>
            <a:ext cx="4179069" cy="4441825"/>
          </a:xfrm>
          <a:prstGeom prst="rect">
            <a:avLst/>
          </a:prstGeom>
        </p:spPr>
      </p:pic>
    </p:spTree>
    <p:extLst>
      <p:ext uri="{BB962C8B-B14F-4D97-AF65-F5344CB8AC3E}">
        <p14:creationId xmlns:p14="http://schemas.microsoft.com/office/powerpoint/2010/main" val="416313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70518937-60F2-B8E1-7545-4468375FB191}"/>
            </a:ext>
          </a:extLst>
        </p:cNvPr>
        <p:cNvGrpSpPr/>
        <p:nvPr/>
      </p:nvGrpSpPr>
      <p:grpSpPr>
        <a:xfrm>
          <a:off x="0" y="0"/>
          <a:ext cx="0" cy="0"/>
          <a:chOff x="0" y="0"/>
          <a:chExt cx="0" cy="0"/>
        </a:xfrm>
      </p:grpSpPr>
      <p:sp>
        <p:nvSpPr>
          <p:cNvPr id="213" name="Google Shape;213;p2">
            <a:extLst>
              <a:ext uri="{FF2B5EF4-FFF2-40B4-BE49-F238E27FC236}">
                <a16:creationId xmlns:a16="http://schemas.microsoft.com/office/drawing/2014/main" id="{667C2ACE-FD9E-78D3-7F60-EDF38EDCF6C0}"/>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a:extLst>
              <a:ext uri="{FF2B5EF4-FFF2-40B4-BE49-F238E27FC236}">
                <a16:creationId xmlns:a16="http://schemas.microsoft.com/office/drawing/2014/main" id="{1C5848A5-3239-9D97-C6A5-1642B4443EC5}"/>
              </a:ext>
            </a:extLst>
          </p:cNvPr>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dirty="0" err="1"/>
              <a:t>Databases</a:t>
            </a:r>
            <a:r>
              <a:rPr lang="es-ES" dirty="0"/>
              <a:t> (JPA + </a:t>
            </a:r>
            <a:r>
              <a:rPr lang="es-ES" dirty="0" err="1"/>
              <a:t>Hibernate</a:t>
            </a:r>
            <a:r>
              <a:rPr lang="es-ES" dirty="0"/>
              <a:t>)</a:t>
            </a:r>
          </a:p>
          <a:p>
            <a:pPr marL="457200" indent="-457200">
              <a:buSzPct val="100000"/>
            </a:pPr>
            <a:r>
              <a:rPr lang="es-ES" dirty="0" err="1"/>
              <a:t>Fakers</a:t>
            </a:r>
            <a:endParaRPr lang="es-ES" dirty="0"/>
          </a:p>
          <a:p>
            <a:pPr marL="457200" indent="-457200">
              <a:buSzPct val="100000"/>
            </a:pPr>
            <a:r>
              <a:rPr lang="es-ES" b="1" dirty="0"/>
              <a:t>Modelos </a:t>
            </a:r>
          </a:p>
          <a:p>
            <a:pPr marL="457200" indent="-457200">
              <a:buSzPct val="100000"/>
            </a:pPr>
            <a:r>
              <a:rPr lang="es-ES" dirty="0"/>
              <a:t>Relaciones</a:t>
            </a:r>
          </a:p>
          <a:p>
            <a:pPr marL="457200" indent="-457200">
              <a:buSzPct val="100000"/>
            </a:pPr>
            <a:r>
              <a:rPr lang="es-ES" dirty="0" err="1"/>
              <a:t>Repositories</a:t>
            </a:r>
            <a:endParaRPr lang="es-ES" dirty="0"/>
          </a:p>
        </p:txBody>
      </p:sp>
    </p:spTree>
    <p:extLst>
      <p:ext uri="{BB962C8B-B14F-4D97-AF65-F5344CB8AC3E}">
        <p14:creationId xmlns:p14="http://schemas.microsoft.com/office/powerpoint/2010/main" val="265140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7"/>
          <p:cNvSpPr/>
          <p:nvPr/>
        </p:nvSpPr>
        <p:spPr>
          <a:xfrm>
            <a:off x="1121333" y="1703833"/>
            <a:ext cx="9348400" cy="4712400"/>
          </a:xfrm>
          <a:prstGeom prst="rect">
            <a:avLst/>
          </a:prstGeom>
          <a:noFill/>
          <a:ln>
            <a:noFill/>
          </a:ln>
        </p:spPr>
        <p:txBody>
          <a:bodyPr spcFirstLastPara="1" wrap="square" lIns="121900" tIns="60933" rIns="121900" bIns="60933" anchor="ctr" anchorCtr="0">
            <a:noAutofit/>
          </a:bodyPr>
          <a:lstStyle/>
          <a:p>
            <a:r>
              <a:rPr lang="es" sz="2133">
                <a:latin typeface="Rubik Light"/>
                <a:ea typeface="Rubik Light"/>
                <a:cs typeface="Rubik Light"/>
                <a:sym typeface="Rubik Light"/>
              </a:rPr>
              <a:t>Spring se basa en el principio de </a:t>
            </a:r>
            <a:r>
              <a:rPr lang="es" sz="2133" b="1">
                <a:latin typeface="Rubik"/>
                <a:ea typeface="Rubik"/>
                <a:cs typeface="Rubik"/>
                <a:sym typeface="Rubik"/>
              </a:rPr>
              <a:t>Inversión de Control (IoC)</a:t>
            </a:r>
            <a:r>
              <a:rPr lang="es" sz="2133">
                <a:latin typeface="Rubik Light"/>
                <a:ea typeface="Rubik Light"/>
                <a:cs typeface="Rubik Light"/>
                <a:sym typeface="Rubik Light"/>
              </a:rPr>
              <a:t> o Patrón Hollywood («No nos llames, nosotros le llamaremos») consiste en:</a:t>
            </a:r>
            <a:endParaRPr sz="2133">
              <a:latin typeface="Rubik Light"/>
              <a:ea typeface="Rubik Light"/>
              <a:cs typeface="Rubik Light"/>
              <a:sym typeface="Rubik Light"/>
            </a:endParaRPr>
          </a:p>
          <a:p>
            <a:r>
              <a:rPr lang="es" sz="2133">
                <a:latin typeface="Rubik Light"/>
                <a:ea typeface="Rubik Light"/>
                <a:cs typeface="Rubik Light"/>
                <a:sym typeface="Rubik Light"/>
              </a:rPr>
              <a:t>Un Contenedor que maneja objetos por tí.</a:t>
            </a:r>
            <a:endParaRPr sz="2133">
              <a:latin typeface="Rubik Light"/>
              <a:ea typeface="Rubik Light"/>
              <a:cs typeface="Rubik Light"/>
              <a:sym typeface="Rubik Light"/>
            </a:endParaRPr>
          </a:p>
          <a:p>
            <a:endParaRPr sz="2133">
              <a:latin typeface="Rubik Light"/>
              <a:ea typeface="Rubik Light"/>
              <a:cs typeface="Rubik Light"/>
              <a:sym typeface="Rubik Light"/>
            </a:endParaRPr>
          </a:p>
          <a:p>
            <a:r>
              <a:rPr lang="es" sz="2133">
                <a:latin typeface="Rubik Light"/>
                <a:ea typeface="Rubik Light"/>
                <a:cs typeface="Rubik Light"/>
                <a:sym typeface="Rubik Light"/>
              </a:rPr>
              <a:t>El contenedor generalmente controla la creación de estos objetos. Por decirlo de alguna manera, </a:t>
            </a:r>
            <a:r>
              <a:rPr lang="es" sz="2133" b="1">
                <a:latin typeface="Rubik"/>
                <a:ea typeface="Rubik"/>
                <a:cs typeface="Rubik"/>
                <a:sym typeface="Rubik"/>
              </a:rPr>
              <a:t>el contenedor hace los “new” de las clases java</a:t>
            </a:r>
            <a:r>
              <a:rPr lang="es" sz="2133">
                <a:latin typeface="Rubik Light"/>
                <a:ea typeface="Rubik Light"/>
                <a:cs typeface="Rubik Light"/>
                <a:sym typeface="Rubik Light"/>
              </a:rPr>
              <a:t> para que no los realicemos nosotros, de ahí proviene el nombre de qué se invierte el control.</a:t>
            </a:r>
            <a:endParaRPr sz="2133">
              <a:latin typeface="Rubik Light"/>
              <a:ea typeface="Rubik Light"/>
              <a:cs typeface="Rubik Light"/>
              <a:sym typeface="Rubik Light"/>
            </a:endParaRPr>
          </a:p>
          <a:p>
            <a:endParaRPr sz="2133">
              <a:latin typeface="Rubik Light"/>
              <a:ea typeface="Rubik Light"/>
              <a:cs typeface="Rubik Light"/>
              <a:sym typeface="Rubik Light"/>
            </a:endParaRPr>
          </a:p>
          <a:p>
            <a:r>
              <a:rPr lang="es" sz="2133">
                <a:latin typeface="Rubik Light"/>
                <a:ea typeface="Rubik Light"/>
                <a:cs typeface="Rubik Light"/>
                <a:sym typeface="Rubik Light"/>
              </a:rPr>
              <a:t>Debido a la naturaleza del IoC, el contenedor define el ciclo de vida de los objetos y resuelve las dependencias entre los objetos (</a:t>
            </a:r>
            <a:r>
              <a:rPr lang="es" sz="2133" b="1">
                <a:latin typeface="Rubik"/>
                <a:ea typeface="Rubik"/>
                <a:cs typeface="Rubik"/>
                <a:sym typeface="Rubik"/>
              </a:rPr>
              <a:t>inyección de dependencia</a:t>
            </a:r>
            <a:r>
              <a:rPr lang="es" sz="2133">
                <a:latin typeface="Rubik Light"/>
                <a:ea typeface="Rubik Light"/>
                <a:cs typeface="Rubik Light"/>
                <a:sym typeface="Rubik Light"/>
              </a:rPr>
              <a:t>).</a:t>
            </a:r>
            <a:endParaRPr>
              <a:solidFill>
                <a:srgbClr val="333333"/>
              </a:solidFill>
              <a:latin typeface="Georgia"/>
              <a:ea typeface="Georgia"/>
              <a:cs typeface="Georgia"/>
              <a:sym typeface="Georgia"/>
            </a:endParaRPr>
          </a:p>
          <a:p>
            <a:endParaRPr sz="1733">
              <a:latin typeface="Rubik Light"/>
              <a:ea typeface="Rubik Light"/>
              <a:cs typeface="Rubik Light"/>
              <a:sym typeface="Rubik Light"/>
            </a:endParaRPr>
          </a:p>
          <a:p>
            <a:pPr>
              <a:lnSpc>
                <a:spcPct val="150000"/>
              </a:lnSpc>
              <a:buClr>
                <a:srgbClr val="000000"/>
              </a:buClr>
              <a:buSzPts val="1600"/>
            </a:pPr>
            <a:endParaRPr sz="1467">
              <a:latin typeface="Rubik Light"/>
              <a:ea typeface="Rubik Light"/>
              <a:cs typeface="Rubik Light"/>
              <a:sym typeface="Rubik Light"/>
            </a:endParaRPr>
          </a:p>
        </p:txBody>
      </p:sp>
      <p:sp>
        <p:nvSpPr>
          <p:cNvPr id="33" name="Google Shape;33;p7"/>
          <p:cNvSpPr/>
          <p:nvPr/>
        </p:nvSpPr>
        <p:spPr>
          <a:xfrm>
            <a:off x="1181200" y="533067"/>
            <a:ext cx="7716800" cy="1132000"/>
          </a:xfrm>
          <a:prstGeom prst="rect">
            <a:avLst/>
          </a:prstGeom>
          <a:noFill/>
          <a:ln>
            <a:noFill/>
          </a:ln>
        </p:spPr>
        <p:txBody>
          <a:bodyPr spcFirstLastPara="1" wrap="square" lIns="121900" tIns="60933" rIns="121900" bIns="60933" anchor="ctr" anchorCtr="0">
            <a:noAutofit/>
          </a:bodyPr>
          <a:lstStyle/>
          <a:p>
            <a:pPr>
              <a:lnSpc>
                <a:spcPct val="150000"/>
              </a:lnSpc>
            </a:pPr>
            <a:r>
              <a:rPr lang="es" sz="3333" b="1">
                <a:solidFill>
                  <a:srgbClr val="EC183F"/>
                </a:solidFill>
                <a:latin typeface="Rubik"/>
                <a:ea typeface="Rubik"/>
                <a:cs typeface="Rubik"/>
                <a:sym typeface="Rubik"/>
              </a:rPr>
              <a:t>Contenedor de Inversión de Control </a:t>
            </a:r>
            <a:endParaRPr sz="3333" b="1">
              <a:solidFill>
                <a:srgbClr val="EC183F"/>
              </a:solidFill>
              <a:latin typeface="Rubik"/>
              <a:ea typeface="Rubik"/>
              <a:cs typeface="Rubik"/>
              <a:sym typeface="Rubik"/>
            </a:endParaRPr>
          </a:p>
          <a:p>
            <a:endParaRPr sz="3333" b="1">
              <a:solidFill>
                <a:srgbClr val="EC183F"/>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8"/>
          <p:cNvSpPr/>
          <p:nvPr/>
        </p:nvSpPr>
        <p:spPr>
          <a:xfrm>
            <a:off x="1181200" y="533067"/>
            <a:ext cx="7716800" cy="1132000"/>
          </a:xfrm>
          <a:prstGeom prst="rect">
            <a:avLst/>
          </a:prstGeom>
          <a:noFill/>
          <a:ln>
            <a:noFill/>
          </a:ln>
        </p:spPr>
        <p:txBody>
          <a:bodyPr spcFirstLastPara="1" wrap="square" lIns="121900" tIns="60933" rIns="121900" bIns="60933" anchor="ctr" anchorCtr="0">
            <a:noAutofit/>
          </a:bodyPr>
          <a:lstStyle/>
          <a:p>
            <a:pPr>
              <a:lnSpc>
                <a:spcPct val="150000"/>
              </a:lnSpc>
            </a:pPr>
            <a:r>
              <a:rPr lang="es" sz="3333" b="1">
                <a:solidFill>
                  <a:srgbClr val="EC183F"/>
                </a:solidFill>
                <a:latin typeface="Rubik"/>
                <a:ea typeface="Rubik"/>
                <a:cs typeface="Rubik"/>
                <a:sym typeface="Rubik"/>
              </a:rPr>
              <a:t>Contenedor de Inversión de Control </a:t>
            </a:r>
            <a:endParaRPr sz="3333" b="1">
              <a:solidFill>
                <a:srgbClr val="EC183F"/>
              </a:solidFill>
              <a:latin typeface="Rubik"/>
              <a:ea typeface="Rubik"/>
              <a:cs typeface="Rubik"/>
              <a:sym typeface="Rubik"/>
            </a:endParaRPr>
          </a:p>
          <a:p>
            <a:endParaRPr sz="3333" b="1">
              <a:solidFill>
                <a:srgbClr val="EC183F"/>
              </a:solidFill>
              <a:latin typeface="Rubik"/>
              <a:ea typeface="Rubik"/>
              <a:cs typeface="Rubik"/>
              <a:sym typeface="Rubik"/>
            </a:endParaRPr>
          </a:p>
        </p:txBody>
      </p:sp>
      <p:pic>
        <p:nvPicPr>
          <p:cNvPr id="39" name="Google Shape;39;p8"/>
          <p:cNvPicPr preferRelativeResize="0"/>
          <p:nvPr/>
        </p:nvPicPr>
        <p:blipFill>
          <a:blip r:embed="rId3">
            <a:alphaModFix/>
          </a:blip>
          <a:stretch>
            <a:fillRect/>
          </a:stretch>
        </p:blipFill>
        <p:spPr>
          <a:xfrm>
            <a:off x="717567" y="1879718"/>
            <a:ext cx="10756867" cy="30985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9"/>
          <p:cNvSpPr/>
          <p:nvPr/>
        </p:nvSpPr>
        <p:spPr>
          <a:xfrm>
            <a:off x="1121333" y="1819700"/>
            <a:ext cx="8988800" cy="4190000"/>
          </a:xfrm>
          <a:prstGeom prst="rect">
            <a:avLst/>
          </a:prstGeom>
          <a:noFill/>
          <a:ln>
            <a:noFill/>
          </a:ln>
        </p:spPr>
        <p:txBody>
          <a:bodyPr spcFirstLastPara="1" wrap="square" lIns="121900" tIns="60933" rIns="121900" bIns="60933" anchor="ctr" anchorCtr="0">
            <a:noAutofit/>
          </a:bodyPr>
          <a:lstStyle/>
          <a:p>
            <a:r>
              <a:rPr lang="es" sz="2133">
                <a:latin typeface="Rubik Light"/>
                <a:ea typeface="Rubik Light"/>
                <a:cs typeface="Rubik Light"/>
                <a:sym typeface="Rubik Light"/>
              </a:rPr>
              <a:t>El contenedor de Inversión de control es responsable de crear instancias, configurar y ensamblar los objetos(beans). </a:t>
            </a:r>
            <a:endParaRPr sz="2133">
              <a:latin typeface="Rubik Light"/>
              <a:ea typeface="Rubik Light"/>
              <a:cs typeface="Rubik Light"/>
              <a:sym typeface="Rubik Light"/>
            </a:endParaRPr>
          </a:p>
          <a:p>
            <a:endParaRPr sz="2133">
              <a:latin typeface="Rubik Light"/>
              <a:ea typeface="Rubik Light"/>
              <a:cs typeface="Rubik Light"/>
              <a:sym typeface="Rubik Light"/>
            </a:endParaRPr>
          </a:p>
          <a:p>
            <a:r>
              <a:rPr lang="es" sz="2133">
                <a:latin typeface="Rubik Light"/>
                <a:ea typeface="Rubik Light"/>
                <a:cs typeface="Rubik Light"/>
                <a:sym typeface="Rubik Light"/>
              </a:rPr>
              <a:t>El contenedor obtiene sus instrucciones sobre qué objetos debe instanciar, configurar e inyectar leyendo los metadatos de configuración. Los metadatos de configuración se representan a través de las </a:t>
            </a:r>
            <a:r>
              <a:rPr lang="es" sz="2133" b="1">
                <a:latin typeface="Rubik"/>
                <a:ea typeface="Rubik"/>
                <a:cs typeface="Rubik"/>
                <a:sym typeface="Rubik"/>
              </a:rPr>
              <a:t>anotaciones</a:t>
            </a:r>
            <a:r>
              <a:rPr lang="es" sz="2133">
                <a:latin typeface="Rubik Light"/>
                <a:ea typeface="Rubik Light"/>
                <a:cs typeface="Rubik Light"/>
                <a:sym typeface="Rubik Light"/>
              </a:rPr>
              <a:t>.</a:t>
            </a:r>
            <a:endParaRPr sz="2133">
              <a:latin typeface="Rubik Light"/>
              <a:ea typeface="Rubik Light"/>
              <a:cs typeface="Rubik Light"/>
              <a:sym typeface="Rubik Light"/>
            </a:endParaRPr>
          </a:p>
          <a:p>
            <a:pPr algn="just">
              <a:lnSpc>
                <a:spcPct val="115000"/>
              </a:lnSpc>
              <a:spcBef>
                <a:spcPts val="1600"/>
              </a:spcBef>
            </a:pPr>
            <a:endParaRPr sz="1467">
              <a:solidFill>
                <a:srgbClr val="434343"/>
              </a:solidFill>
              <a:latin typeface="Proxima Nova"/>
              <a:ea typeface="Proxima Nova"/>
              <a:cs typeface="Proxima Nova"/>
              <a:sym typeface="Proxima Nova"/>
            </a:endParaRPr>
          </a:p>
          <a:p>
            <a:pPr marR="166620" algn="just">
              <a:lnSpc>
                <a:spcPct val="115000"/>
              </a:lnSpc>
              <a:spcBef>
                <a:spcPts val="1824"/>
              </a:spcBef>
            </a:pPr>
            <a:endParaRPr sz="1467">
              <a:solidFill>
                <a:srgbClr val="434343"/>
              </a:solidFill>
              <a:latin typeface="Proxima Nova"/>
              <a:ea typeface="Proxima Nova"/>
              <a:cs typeface="Proxima Nova"/>
              <a:sym typeface="Proxima Nova"/>
            </a:endParaRPr>
          </a:p>
          <a:p>
            <a:pPr>
              <a:lnSpc>
                <a:spcPct val="150000"/>
              </a:lnSpc>
              <a:buClr>
                <a:srgbClr val="000000"/>
              </a:buClr>
              <a:buSzPts val="1600"/>
            </a:pPr>
            <a:endParaRPr sz="2133">
              <a:latin typeface="Rubik Light"/>
              <a:ea typeface="Rubik Light"/>
              <a:cs typeface="Rubik Light"/>
              <a:sym typeface="Rubik Light"/>
            </a:endParaRPr>
          </a:p>
        </p:txBody>
      </p:sp>
      <p:sp>
        <p:nvSpPr>
          <p:cNvPr id="45" name="Google Shape;45;p9"/>
          <p:cNvSpPr/>
          <p:nvPr/>
        </p:nvSpPr>
        <p:spPr>
          <a:xfrm>
            <a:off x="1170667" y="238100"/>
            <a:ext cx="7716800" cy="1581600"/>
          </a:xfrm>
          <a:prstGeom prst="rect">
            <a:avLst/>
          </a:prstGeom>
          <a:noFill/>
          <a:ln>
            <a:noFill/>
          </a:ln>
        </p:spPr>
        <p:txBody>
          <a:bodyPr spcFirstLastPara="1" wrap="square" lIns="121900" tIns="60933" rIns="121900" bIns="60933" anchor="t" anchorCtr="0">
            <a:noAutofit/>
          </a:bodyPr>
          <a:lstStyle/>
          <a:p>
            <a:pPr>
              <a:lnSpc>
                <a:spcPct val="150000"/>
              </a:lnSpc>
            </a:pPr>
            <a:r>
              <a:rPr lang="es" sz="3333" b="1">
                <a:solidFill>
                  <a:srgbClr val="EC183F"/>
                </a:solidFill>
                <a:latin typeface="Rubik"/>
                <a:ea typeface="Rubik"/>
                <a:cs typeface="Rubik"/>
                <a:sym typeface="Rubik"/>
              </a:rPr>
              <a:t>Contenedor de Inversión de Control</a:t>
            </a:r>
            <a:endParaRPr sz="3333" b="1">
              <a:solidFill>
                <a:srgbClr val="EC183F"/>
              </a:solidFill>
              <a:latin typeface="Rubik"/>
              <a:ea typeface="Rubik"/>
              <a:cs typeface="Rubik"/>
              <a:sym typeface="Rubik"/>
            </a:endParaRPr>
          </a:p>
          <a:p>
            <a:endParaRPr sz="3333" b="1">
              <a:solidFill>
                <a:srgbClr val="EC183F"/>
              </a:solidFill>
              <a:latin typeface="Rubik"/>
              <a:ea typeface="Rubik"/>
              <a:cs typeface="Rubik"/>
              <a:sym typeface="Rubi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0"/>
          <p:cNvSpPr/>
          <p:nvPr/>
        </p:nvSpPr>
        <p:spPr>
          <a:xfrm>
            <a:off x="1093033" y="2165233"/>
            <a:ext cx="8022800" cy="3190400"/>
          </a:xfrm>
          <a:prstGeom prst="rect">
            <a:avLst/>
          </a:prstGeom>
          <a:noFill/>
          <a:ln>
            <a:noFill/>
          </a:ln>
        </p:spPr>
        <p:txBody>
          <a:bodyPr spcFirstLastPara="1" wrap="square" lIns="121900" tIns="60933" rIns="121900" bIns="60933" anchor="ctr" anchorCtr="0">
            <a:noAutofit/>
          </a:bodyPr>
          <a:lstStyle/>
          <a:p>
            <a:pPr marL="609585" indent="-440256">
              <a:buSzPts val="1600"/>
              <a:buFont typeface="Rubik Light"/>
              <a:buChar char="●"/>
            </a:pPr>
            <a:r>
              <a:rPr lang="es" sz="2133">
                <a:latin typeface="Rubik Light"/>
                <a:ea typeface="Rubik Light"/>
                <a:cs typeface="Rubik Light"/>
                <a:sym typeface="Rubik Light"/>
              </a:rPr>
              <a:t>Ampliar/Modificar la funcionalidad del sistema sin necesidad de modificar las clases.</a:t>
            </a:r>
            <a:endParaRPr sz="2133">
              <a:latin typeface="Rubik Light"/>
              <a:ea typeface="Rubik Light"/>
              <a:cs typeface="Rubik Light"/>
              <a:sym typeface="Rubik Light"/>
            </a:endParaRPr>
          </a:p>
          <a:p>
            <a:pPr marL="609585" indent="-440256">
              <a:buSzPts val="1600"/>
              <a:buFont typeface="Rubik Light"/>
              <a:buChar char="●"/>
            </a:pPr>
            <a:r>
              <a:rPr lang="es" sz="2133">
                <a:latin typeface="Rubik Light"/>
                <a:ea typeface="Rubik Light"/>
                <a:cs typeface="Rubik Light"/>
                <a:sym typeface="Rubik Light"/>
              </a:rPr>
              <a:t>Proporciona modularidad (aparte de la que nos proporciona nativamente el lenguaje).</a:t>
            </a:r>
            <a:endParaRPr sz="2133">
              <a:latin typeface="Rubik Light"/>
              <a:ea typeface="Rubik Light"/>
              <a:cs typeface="Rubik Light"/>
              <a:sym typeface="Rubik Light"/>
            </a:endParaRPr>
          </a:p>
          <a:p>
            <a:pPr marL="609585" indent="-440256">
              <a:buSzPts val="1600"/>
              <a:buFont typeface="Rubik Light"/>
              <a:buChar char="●"/>
            </a:pPr>
            <a:r>
              <a:rPr lang="es" sz="2133">
                <a:latin typeface="Rubik Light"/>
                <a:ea typeface="Rubik Light"/>
                <a:cs typeface="Rubik Light"/>
                <a:sym typeface="Rubik Light"/>
              </a:rPr>
              <a:t>Evita la dependencia entre clases.</a:t>
            </a:r>
            <a:endParaRPr sz="2133">
              <a:latin typeface="Rubik Light"/>
              <a:ea typeface="Rubik Light"/>
              <a:cs typeface="Rubik Light"/>
              <a:sym typeface="Rubik Light"/>
            </a:endParaRPr>
          </a:p>
          <a:p>
            <a:pPr>
              <a:lnSpc>
                <a:spcPct val="150000"/>
              </a:lnSpc>
            </a:pPr>
            <a:endParaRPr sz="2133">
              <a:latin typeface="Rubik Light"/>
              <a:ea typeface="Rubik Light"/>
              <a:cs typeface="Rubik Light"/>
              <a:sym typeface="Rubik Light"/>
            </a:endParaRPr>
          </a:p>
          <a:p>
            <a:pPr>
              <a:lnSpc>
                <a:spcPct val="150000"/>
              </a:lnSpc>
              <a:buClr>
                <a:srgbClr val="000000"/>
              </a:buClr>
              <a:buSzPts val="1600"/>
            </a:pPr>
            <a:endParaRPr sz="2133">
              <a:latin typeface="Rubik Light"/>
              <a:ea typeface="Rubik Light"/>
              <a:cs typeface="Rubik Light"/>
              <a:sym typeface="Rubik Light"/>
            </a:endParaRPr>
          </a:p>
        </p:txBody>
      </p:sp>
      <p:sp>
        <p:nvSpPr>
          <p:cNvPr id="51" name="Google Shape;51;p10"/>
          <p:cNvSpPr/>
          <p:nvPr/>
        </p:nvSpPr>
        <p:spPr>
          <a:xfrm>
            <a:off x="1093033" y="615667"/>
            <a:ext cx="8215600" cy="697600"/>
          </a:xfrm>
          <a:prstGeom prst="rect">
            <a:avLst/>
          </a:prstGeom>
          <a:noFill/>
          <a:ln>
            <a:noFill/>
          </a:ln>
        </p:spPr>
        <p:txBody>
          <a:bodyPr spcFirstLastPara="1" wrap="square" lIns="121900" tIns="60933" rIns="121900" bIns="60933" anchor="t" anchorCtr="0">
            <a:noAutofit/>
          </a:bodyPr>
          <a:lstStyle/>
          <a:p>
            <a:r>
              <a:rPr lang="es" sz="3333" b="1">
                <a:solidFill>
                  <a:srgbClr val="EC183F"/>
                </a:solidFill>
                <a:latin typeface="Rubik"/>
                <a:ea typeface="Rubik"/>
                <a:cs typeface="Rubik"/>
                <a:sym typeface="Rubik"/>
              </a:rPr>
              <a:t>Ventajas</a:t>
            </a:r>
            <a:endParaRPr sz="3333" b="1">
              <a:solidFill>
                <a:srgbClr val="EC183F"/>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
          <a:extLst>
            <a:ext uri="{FF2B5EF4-FFF2-40B4-BE49-F238E27FC236}">
              <a16:creationId xmlns:a16="http://schemas.microsoft.com/office/drawing/2014/main" id="{42D64623-296A-0ADE-CCE2-C6B9AE72CB94}"/>
            </a:ext>
          </a:extLst>
        </p:cNvPr>
        <p:cNvGrpSpPr/>
        <p:nvPr/>
      </p:nvGrpSpPr>
      <p:grpSpPr>
        <a:xfrm>
          <a:off x="0" y="0"/>
          <a:ext cx="0" cy="0"/>
          <a:chOff x="0" y="0"/>
          <a:chExt cx="0" cy="0"/>
        </a:xfrm>
      </p:grpSpPr>
      <p:sp>
        <p:nvSpPr>
          <p:cNvPr id="51" name="Google Shape;51;p10">
            <a:extLst>
              <a:ext uri="{FF2B5EF4-FFF2-40B4-BE49-F238E27FC236}">
                <a16:creationId xmlns:a16="http://schemas.microsoft.com/office/drawing/2014/main" id="{8C749583-A92D-34D7-575B-DF71F13F5C60}"/>
              </a:ext>
            </a:extLst>
          </p:cNvPr>
          <p:cNvSpPr/>
          <p:nvPr/>
        </p:nvSpPr>
        <p:spPr>
          <a:xfrm>
            <a:off x="1093032" y="615666"/>
            <a:ext cx="10641767" cy="4692933"/>
          </a:xfrm>
          <a:prstGeom prst="rect">
            <a:avLst/>
          </a:prstGeom>
          <a:noFill/>
          <a:ln>
            <a:noFill/>
          </a:ln>
        </p:spPr>
        <p:txBody>
          <a:bodyPr spcFirstLastPara="1" wrap="square" lIns="121900" tIns="60933" rIns="121900" bIns="60933" anchor="t" anchorCtr="0">
            <a:noAutofit/>
          </a:bodyPr>
          <a:lstStyle/>
          <a:p>
            <a:r>
              <a:rPr lang="es-CO" sz="8800" b="1" dirty="0">
                <a:solidFill>
                  <a:srgbClr val="EC183F"/>
                </a:solidFill>
                <a:latin typeface="Rubik"/>
                <a:ea typeface="Rubik"/>
                <a:cs typeface="Rubik"/>
                <a:sym typeface="Rubik"/>
              </a:rPr>
              <a:t>¿Cómo inyectar las dependencias?</a:t>
            </a:r>
            <a:endParaRPr sz="8800" b="1" dirty="0">
              <a:solidFill>
                <a:srgbClr val="EC183F"/>
              </a:solidFill>
              <a:latin typeface="Rubik"/>
              <a:ea typeface="Rubik"/>
              <a:cs typeface="Rubik"/>
              <a:sym typeface="Rubik"/>
            </a:endParaRPr>
          </a:p>
        </p:txBody>
      </p:sp>
    </p:spTree>
    <p:extLst>
      <p:ext uri="{BB962C8B-B14F-4D97-AF65-F5344CB8AC3E}">
        <p14:creationId xmlns:p14="http://schemas.microsoft.com/office/powerpoint/2010/main" val="1359321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839BAFB-FA72-4512-2058-53A917FB83B5}"/>
              </a:ext>
            </a:extLst>
          </p:cNvPr>
          <p:cNvPicPr>
            <a:picLocks noChangeAspect="1"/>
          </p:cNvPicPr>
          <p:nvPr/>
        </p:nvPicPr>
        <p:blipFill>
          <a:blip r:embed="rId2"/>
          <a:stretch>
            <a:fillRect/>
          </a:stretch>
        </p:blipFill>
        <p:spPr>
          <a:xfrm>
            <a:off x="514350" y="336550"/>
            <a:ext cx="11163300" cy="5448300"/>
          </a:xfrm>
          <a:prstGeom prst="rect">
            <a:avLst/>
          </a:prstGeom>
        </p:spPr>
      </p:pic>
    </p:spTree>
    <p:extLst>
      <p:ext uri="{BB962C8B-B14F-4D97-AF65-F5344CB8AC3E}">
        <p14:creationId xmlns:p14="http://schemas.microsoft.com/office/powerpoint/2010/main" val="412018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828767" y="796567"/>
            <a:ext cx="10372400" cy="763600"/>
          </a:xfrm>
          <a:prstGeom prst="rect">
            <a:avLst/>
          </a:prstGeom>
        </p:spPr>
        <p:txBody>
          <a:bodyPr spcFirstLastPara="1" vert="horz" wrap="square" lIns="121900" tIns="121900" rIns="121900" bIns="121900" rtlCol="0" anchor="ctr" anchorCtr="0">
            <a:noAutofit/>
          </a:bodyPr>
          <a:lstStyle/>
          <a:p>
            <a:pPr>
              <a:buNone/>
            </a:pPr>
            <a:r>
              <a:rPr lang="es"/>
              <a:t>El rol de las interfaces en la inyección de dependencia</a:t>
            </a:r>
            <a:endParaRPr/>
          </a:p>
        </p:txBody>
      </p:sp>
      <p:sp>
        <p:nvSpPr>
          <p:cNvPr id="62" name="Google Shape;62;p12"/>
          <p:cNvSpPr txBox="1">
            <a:spLocks noGrp="1"/>
          </p:cNvSpPr>
          <p:nvPr>
            <p:ph type="body" idx="2"/>
          </p:nvPr>
        </p:nvSpPr>
        <p:spPr>
          <a:xfrm>
            <a:off x="828767" y="1901800"/>
            <a:ext cx="10372400" cy="3898400"/>
          </a:xfrm>
          <a:prstGeom prst="rect">
            <a:avLst/>
          </a:prstGeom>
        </p:spPr>
        <p:txBody>
          <a:bodyPr spcFirstLastPara="1" vert="horz" wrap="square" lIns="121900" tIns="121900" rIns="121900" bIns="121900" rtlCol="0" anchor="t" anchorCtr="0">
            <a:noAutofit/>
          </a:bodyPr>
          <a:lstStyle/>
          <a:p>
            <a:pPr marL="0" indent="0">
              <a:lnSpc>
                <a:spcPct val="100000"/>
              </a:lnSpc>
              <a:buClr>
                <a:srgbClr val="000000"/>
              </a:buClr>
              <a:buNone/>
            </a:pPr>
            <a:r>
              <a:rPr lang="es" dirty="0">
                <a:solidFill>
                  <a:schemeClr val="accent4"/>
                </a:solidFill>
              </a:rPr>
              <a:t>Antes de ver las diferentes formas de realizar una inyección de dependencia es esencial que conozcamos una buena práctica que debemos tener presente sin importar cual de las tres formas apliquemos.</a:t>
            </a:r>
            <a:endParaRPr dirty="0">
              <a:solidFill>
                <a:schemeClr val="accent4"/>
              </a:solidFill>
            </a:endParaRPr>
          </a:p>
          <a:p>
            <a:pPr marL="0" indent="0">
              <a:lnSpc>
                <a:spcPct val="100000"/>
              </a:lnSpc>
              <a:buClr>
                <a:srgbClr val="000000"/>
              </a:buClr>
              <a:buNone/>
            </a:pPr>
            <a:endParaRPr dirty="0"/>
          </a:p>
          <a:p>
            <a:pPr marL="0" indent="0">
              <a:lnSpc>
                <a:spcPct val="100000"/>
              </a:lnSpc>
              <a:buNone/>
            </a:pPr>
            <a:r>
              <a:rPr lang="es" dirty="0"/>
              <a:t>La inyección de dependencias puede realizarse referenciando directamente las clases de dichas dependencias. </a:t>
            </a:r>
            <a:endParaRPr dirty="0"/>
          </a:p>
          <a:p>
            <a:pPr marL="0" indent="0">
              <a:lnSpc>
                <a:spcPct val="100000"/>
              </a:lnSpc>
              <a:buClr>
                <a:srgbClr val="000000"/>
              </a:buClr>
              <a:buNone/>
            </a:pPr>
            <a:endParaRPr dirty="0"/>
          </a:p>
          <a:p>
            <a:pPr marL="0" indent="0">
              <a:lnSpc>
                <a:spcPct val="100000"/>
              </a:lnSpc>
              <a:buClr>
                <a:srgbClr val="000000"/>
              </a:buClr>
              <a:buNone/>
            </a:pPr>
            <a:r>
              <a:rPr lang="es" dirty="0"/>
              <a:t>Para nuestro ejemplo de cocinero esto sería tener un servicio llamado CocineroServicio donde tengamos toda la lógica necesaria para que el cocinero pueda preparar los diferentes platos, y cada vez que necesitemos implementar la inyeccion de dependencia deberíamos referenciar/llamar dicha clase (CocineroServicio).</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p:nvPr/>
        </p:nvSpPr>
        <p:spPr>
          <a:xfrm>
            <a:off x="1163200" y="985900"/>
            <a:ext cx="10104000" cy="4678800"/>
          </a:xfrm>
          <a:prstGeom prst="roundRect">
            <a:avLst>
              <a:gd name="adj" fmla="val 4332"/>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 name="Google Shape;68;p13"/>
          <p:cNvSpPr/>
          <p:nvPr/>
        </p:nvSpPr>
        <p:spPr>
          <a:xfrm>
            <a:off x="2263600" y="1087733"/>
            <a:ext cx="8800800" cy="1858400"/>
          </a:xfrm>
          <a:prstGeom prst="round2SameRect">
            <a:avLst>
              <a:gd name="adj1" fmla="val 16667"/>
              <a:gd name="adj2" fmla="val 0"/>
            </a:avLst>
          </a:prstGeom>
          <a:solidFill>
            <a:schemeClr val="accent1"/>
          </a:solidFill>
          <a:ln>
            <a:noFill/>
          </a:ln>
        </p:spPr>
        <p:txBody>
          <a:bodyPr spcFirstLastPara="1" wrap="square" lIns="121900" tIns="121900" rIns="121900" bIns="121900" anchor="ctr" anchorCtr="0">
            <a:noAutofit/>
          </a:bodyPr>
          <a:lstStyle/>
          <a:p>
            <a:pPr algn="just"/>
            <a:r>
              <a:rPr lang="es" sz="2133">
                <a:solidFill>
                  <a:schemeClr val="lt1"/>
                </a:solidFill>
                <a:latin typeface="Rubik Light"/>
                <a:ea typeface="Rubik Light"/>
                <a:cs typeface="Rubik Light"/>
                <a:sym typeface="Rubik Light"/>
              </a:rPr>
              <a:t>En desarrollo de software este problema se lo llama acoplamiento, es decir, la clase CocinaController está fuertemente acoplada a la clase CocineroServicio y no es una buena práctica porque, si en un futuro cambiamos de cocinero o agregamos uno nuevo, el mantenimiento de la clase Cocina se vuelve complicado.</a:t>
            </a:r>
            <a:endParaRPr sz="2133">
              <a:solidFill>
                <a:schemeClr val="lt1"/>
              </a:solidFill>
              <a:latin typeface="Rubik Light"/>
              <a:ea typeface="Rubik Light"/>
              <a:cs typeface="Rubik Light"/>
              <a:sym typeface="Rubik Light"/>
            </a:endParaRPr>
          </a:p>
        </p:txBody>
      </p:sp>
      <p:sp>
        <p:nvSpPr>
          <p:cNvPr id="69" name="Google Shape;69;p13"/>
          <p:cNvSpPr/>
          <p:nvPr/>
        </p:nvSpPr>
        <p:spPr>
          <a:xfrm>
            <a:off x="1261967" y="1494133"/>
            <a:ext cx="931200" cy="929600"/>
          </a:xfrm>
          <a:prstGeom prst="round2SameRect">
            <a:avLst>
              <a:gd name="adj1" fmla="val 16667"/>
              <a:gd name="adj2" fmla="val 0"/>
            </a:avLst>
          </a:prstGeom>
          <a:solidFill>
            <a:schemeClr val="accent6"/>
          </a:solidFill>
          <a:ln>
            <a:noFill/>
          </a:ln>
        </p:spPr>
        <p:txBody>
          <a:bodyPr spcFirstLastPara="1" wrap="square" lIns="121900" tIns="121900" rIns="121900" bIns="121900" anchor="ctr" anchorCtr="0">
            <a:noAutofit/>
          </a:bodyPr>
          <a:lstStyle/>
          <a:p>
            <a:endParaRPr sz="2400"/>
          </a:p>
        </p:txBody>
      </p:sp>
      <p:pic>
        <p:nvPicPr>
          <p:cNvPr id="70" name="Google Shape;70;p13"/>
          <p:cNvPicPr preferRelativeResize="0"/>
          <p:nvPr/>
        </p:nvPicPr>
        <p:blipFill>
          <a:blip r:embed="rId3">
            <a:alphaModFix/>
          </a:blip>
          <a:stretch>
            <a:fillRect/>
          </a:stretch>
        </p:blipFill>
        <p:spPr>
          <a:xfrm>
            <a:off x="1409567" y="1601235"/>
            <a:ext cx="636000" cy="636000"/>
          </a:xfrm>
          <a:prstGeom prst="rect">
            <a:avLst/>
          </a:prstGeom>
          <a:noFill/>
          <a:ln>
            <a:noFill/>
          </a:ln>
        </p:spPr>
      </p:pic>
      <p:sp>
        <p:nvSpPr>
          <p:cNvPr id="71" name="Google Shape;71;p13"/>
          <p:cNvSpPr/>
          <p:nvPr/>
        </p:nvSpPr>
        <p:spPr>
          <a:xfrm>
            <a:off x="2078500" y="3392433"/>
            <a:ext cx="3340800" cy="19428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algn="ctr"/>
            <a:r>
              <a:rPr lang="es" sz="2133" b="1">
                <a:latin typeface="Rubik"/>
                <a:ea typeface="Rubik"/>
                <a:cs typeface="Rubik"/>
                <a:sym typeface="Rubik"/>
              </a:rPr>
              <a:t>CocinaController</a:t>
            </a:r>
            <a:endParaRPr sz="2133" b="1">
              <a:latin typeface="Rubik"/>
              <a:ea typeface="Rubik"/>
              <a:cs typeface="Rubik"/>
              <a:sym typeface="Rubik"/>
            </a:endParaRPr>
          </a:p>
        </p:txBody>
      </p:sp>
      <p:cxnSp>
        <p:nvCxnSpPr>
          <p:cNvPr id="72" name="Google Shape;72;p13"/>
          <p:cNvCxnSpPr>
            <a:stCxn id="71" idx="3"/>
          </p:cNvCxnSpPr>
          <p:nvPr/>
        </p:nvCxnSpPr>
        <p:spPr>
          <a:xfrm>
            <a:off x="5419300" y="4363833"/>
            <a:ext cx="1839600" cy="0"/>
          </a:xfrm>
          <a:prstGeom prst="straightConnector1">
            <a:avLst/>
          </a:prstGeom>
          <a:noFill/>
          <a:ln w="28575" cap="flat" cmpd="sng">
            <a:solidFill>
              <a:schemeClr val="dk1"/>
            </a:solidFill>
            <a:prstDash val="solid"/>
            <a:round/>
            <a:headEnd type="none" w="med" len="med"/>
            <a:tailEnd type="none" w="med" len="med"/>
          </a:ln>
        </p:spPr>
      </p:cxnSp>
      <p:sp>
        <p:nvSpPr>
          <p:cNvPr id="73" name="Google Shape;73;p13"/>
          <p:cNvSpPr/>
          <p:nvPr/>
        </p:nvSpPr>
        <p:spPr>
          <a:xfrm>
            <a:off x="7260100" y="3392433"/>
            <a:ext cx="3340800" cy="19428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algn="ctr"/>
            <a:r>
              <a:rPr lang="es" sz="2133" b="1">
                <a:latin typeface="Rubik"/>
                <a:ea typeface="Rubik"/>
                <a:cs typeface="Rubik"/>
                <a:sym typeface="Rubik"/>
              </a:rPr>
              <a:t>CocineroServicio</a:t>
            </a:r>
            <a:endParaRPr sz="2133" b="1">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FEA21E0-5B3E-6882-0D51-DE535E010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sp>
        <p:nvSpPr>
          <p:cNvPr id="6" name="Rectángulo 5">
            <a:extLst>
              <a:ext uri="{FF2B5EF4-FFF2-40B4-BE49-F238E27FC236}">
                <a16:creationId xmlns:a16="http://schemas.microsoft.com/office/drawing/2014/main" id="{D8FDE164-B960-572D-D3FE-3104157DDB82}"/>
              </a:ext>
            </a:extLst>
          </p:cNvPr>
          <p:cNvSpPr/>
          <p:nvPr/>
        </p:nvSpPr>
        <p:spPr>
          <a:xfrm>
            <a:off x="9035723" y="245468"/>
            <a:ext cx="2829470" cy="104050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3 </a:t>
            </a:r>
            <a:r>
              <a:rPr lang="es-CO" b="1" dirty="0" err="1"/>
              <a:t>queries</a:t>
            </a:r>
            <a:r>
              <a:rPr lang="es-CO" b="1" dirty="0"/>
              <a:t> a la BD, para cargar 2 productos con sus comentarios </a:t>
            </a:r>
            <a:endParaRPr lang="es-CO" dirty="0"/>
          </a:p>
        </p:txBody>
      </p:sp>
      <p:pic>
        <p:nvPicPr>
          <p:cNvPr id="3" name="Imagen 2">
            <a:extLst>
              <a:ext uri="{FF2B5EF4-FFF2-40B4-BE49-F238E27FC236}">
                <a16:creationId xmlns:a16="http://schemas.microsoft.com/office/drawing/2014/main" id="{4F1F77B3-95FF-D59D-3335-8E0C209ECBA3}"/>
              </a:ext>
            </a:extLst>
          </p:cNvPr>
          <p:cNvPicPr>
            <a:picLocks noChangeAspect="1"/>
          </p:cNvPicPr>
          <p:nvPr/>
        </p:nvPicPr>
        <p:blipFill>
          <a:blip r:embed="rId2"/>
          <a:srcRect r="22367"/>
          <a:stretch/>
        </p:blipFill>
        <p:spPr>
          <a:xfrm>
            <a:off x="1647825" y="245468"/>
            <a:ext cx="6361536" cy="4272383"/>
          </a:xfrm>
          <a:prstGeom prst="rect">
            <a:avLst/>
          </a:prstGeom>
        </p:spPr>
      </p:pic>
      <p:pic>
        <p:nvPicPr>
          <p:cNvPr id="8" name="Imagen 7">
            <a:extLst>
              <a:ext uri="{FF2B5EF4-FFF2-40B4-BE49-F238E27FC236}">
                <a16:creationId xmlns:a16="http://schemas.microsoft.com/office/drawing/2014/main" id="{6671CFED-BD09-97C0-82FE-20B4517C6654}"/>
              </a:ext>
            </a:extLst>
          </p:cNvPr>
          <p:cNvPicPr>
            <a:picLocks noChangeAspect="1"/>
          </p:cNvPicPr>
          <p:nvPr/>
        </p:nvPicPr>
        <p:blipFill>
          <a:blip r:embed="rId3"/>
          <a:stretch>
            <a:fillRect/>
          </a:stretch>
        </p:blipFill>
        <p:spPr>
          <a:xfrm>
            <a:off x="8009361" y="1918158"/>
            <a:ext cx="3940393" cy="3551373"/>
          </a:xfrm>
          <a:prstGeom prst="rect">
            <a:avLst/>
          </a:prstGeom>
        </p:spPr>
      </p:pic>
      <p:sp>
        <p:nvSpPr>
          <p:cNvPr id="9" name="Rectángulo 8">
            <a:extLst>
              <a:ext uri="{FF2B5EF4-FFF2-40B4-BE49-F238E27FC236}">
                <a16:creationId xmlns:a16="http://schemas.microsoft.com/office/drawing/2014/main" id="{021C9A50-00D3-8B5B-BBF9-315093FC0A94}"/>
              </a:ext>
            </a:extLst>
          </p:cNvPr>
          <p:cNvSpPr/>
          <p:nvPr/>
        </p:nvSpPr>
        <p:spPr>
          <a:xfrm>
            <a:off x="1707823" y="4949276"/>
            <a:ext cx="2829470" cy="104050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Este problema se conoce como el problema N+1</a:t>
            </a:r>
            <a:endParaRPr lang="es-CO" dirty="0"/>
          </a:p>
        </p:txBody>
      </p:sp>
    </p:spTree>
    <p:extLst>
      <p:ext uri="{BB962C8B-B14F-4D97-AF65-F5344CB8AC3E}">
        <p14:creationId xmlns:p14="http://schemas.microsoft.com/office/powerpoint/2010/main" val="106799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p:nvPr/>
        </p:nvSpPr>
        <p:spPr>
          <a:xfrm>
            <a:off x="1047267" y="1089600"/>
            <a:ext cx="10104400" cy="4678800"/>
          </a:xfrm>
          <a:prstGeom prst="roundRect">
            <a:avLst>
              <a:gd name="adj" fmla="val 4332"/>
            </a:avLst>
          </a:prstGeom>
          <a:noFill/>
          <a:ln w="2857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79;p14"/>
          <p:cNvSpPr txBox="1"/>
          <p:nvPr/>
        </p:nvSpPr>
        <p:spPr>
          <a:xfrm>
            <a:off x="1244757" y="1301084"/>
            <a:ext cx="9680800" cy="635968"/>
          </a:xfrm>
          <a:prstGeom prst="rect">
            <a:avLst/>
          </a:prstGeom>
          <a:noFill/>
          <a:ln>
            <a:noFill/>
          </a:ln>
        </p:spPr>
        <p:txBody>
          <a:bodyPr spcFirstLastPara="1" wrap="square" lIns="121900" tIns="121900" rIns="121900" bIns="121900" anchor="t" anchorCtr="0">
            <a:spAutoFit/>
          </a:bodyPr>
          <a:lstStyle/>
          <a:p>
            <a:pPr algn="ctr"/>
            <a:r>
              <a:rPr lang="es" sz="2533" b="1">
                <a:solidFill>
                  <a:schemeClr val="lt1"/>
                </a:solidFill>
                <a:latin typeface="Rubik"/>
                <a:ea typeface="Rubik"/>
                <a:cs typeface="Rubik"/>
                <a:sym typeface="Rubik"/>
              </a:rPr>
              <a:t>Ventajas</a:t>
            </a:r>
            <a:endParaRPr sz="2533" b="1">
              <a:solidFill>
                <a:schemeClr val="lt1"/>
              </a:solidFill>
              <a:latin typeface="Rubik"/>
              <a:ea typeface="Rubik"/>
              <a:cs typeface="Rubik"/>
              <a:sym typeface="Rubik"/>
            </a:endParaRPr>
          </a:p>
        </p:txBody>
      </p:sp>
      <p:pic>
        <p:nvPicPr>
          <p:cNvPr id="80" name="Google Shape;80;p14"/>
          <p:cNvPicPr preferRelativeResize="0"/>
          <p:nvPr/>
        </p:nvPicPr>
        <p:blipFill>
          <a:blip r:embed="rId3">
            <a:alphaModFix/>
          </a:blip>
          <a:stretch>
            <a:fillRect/>
          </a:stretch>
        </p:blipFill>
        <p:spPr>
          <a:xfrm>
            <a:off x="1226400" y="1539550"/>
            <a:ext cx="763597" cy="763597"/>
          </a:xfrm>
          <a:prstGeom prst="rect">
            <a:avLst/>
          </a:prstGeom>
          <a:noFill/>
          <a:ln>
            <a:noFill/>
          </a:ln>
        </p:spPr>
      </p:pic>
      <p:sp>
        <p:nvSpPr>
          <p:cNvPr id="81" name="Google Shape;81;p14"/>
          <p:cNvSpPr/>
          <p:nvPr/>
        </p:nvSpPr>
        <p:spPr>
          <a:xfrm>
            <a:off x="2191400" y="1301100"/>
            <a:ext cx="8623200" cy="1374800"/>
          </a:xfrm>
          <a:prstGeom prst="round2SameRect">
            <a:avLst>
              <a:gd name="adj1" fmla="val 16667"/>
              <a:gd name="adj2" fmla="val 0"/>
            </a:avLst>
          </a:prstGeom>
          <a:solidFill>
            <a:schemeClr val="accent4"/>
          </a:solidFill>
          <a:ln>
            <a:noFill/>
          </a:ln>
        </p:spPr>
        <p:txBody>
          <a:bodyPr spcFirstLastPara="1" wrap="square" lIns="121900" tIns="121900" rIns="121900" bIns="121900" anchor="ctr" anchorCtr="0">
            <a:noAutofit/>
          </a:bodyPr>
          <a:lstStyle/>
          <a:p>
            <a:pPr algn="just"/>
            <a:r>
              <a:rPr lang="es" sz="2133">
                <a:solidFill>
                  <a:schemeClr val="lt1"/>
                </a:solidFill>
                <a:latin typeface="Rubik Light"/>
                <a:ea typeface="Rubik Light"/>
                <a:cs typeface="Rubik Light"/>
                <a:sym typeface="Rubik Light"/>
              </a:rPr>
              <a:t>Para mejorar nuestro diseño podemos crear una Interfaz ‘’CocineroService’’ y en el caso de que agregamos diferentes implementaciones solo será necesario agregar dicha implementación sin modificar CocinaController.</a:t>
            </a:r>
            <a:endParaRPr sz="2133">
              <a:solidFill>
                <a:schemeClr val="lt1"/>
              </a:solidFill>
              <a:latin typeface="Rubik Light"/>
              <a:ea typeface="Rubik Light"/>
              <a:cs typeface="Rubik Light"/>
              <a:sym typeface="Rubik Light"/>
            </a:endParaRPr>
          </a:p>
        </p:txBody>
      </p:sp>
      <p:sp>
        <p:nvSpPr>
          <p:cNvPr id="82" name="Google Shape;82;p14"/>
          <p:cNvSpPr/>
          <p:nvPr/>
        </p:nvSpPr>
        <p:spPr>
          <a:xfrm>
            <a:off x="1367300" y="3392433"/>
            <a:ext cx="2408800" cy="19428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algn="ctr"/>
            <a:r>
              <a:rPr lang="es" sz="2000" b="1" dirty="0">
                <a:latin typeface="Rubik"/>
                <a:ea typeface="Rubik"/>
                <a:cs typeface="Rubik"/>
                <a:sym typeface="Rubik"/>
              </a:rPr>
              <a:t>CocinaController</a:t>
            </a:r>
            <a:endParaRPr sz="2000" b="1" dirty="0">
              <a:latin typeface="Rubik"/>
              <a:ea typeface="Rubik"/>
              <a:cs typeface="Rubik"/>
              <a:sym typeface="Rubik"/>
            </a:endParaRPr>
          </a:p>
        </p:txBody>
      </p:sp>
      <p:cxnSp>
        <p:nvCxnSpPr>
          <p:cNvPr id="83" name="Google Shape;83;p14"/>
          <p:cNvCxnSpPr>
            <a:stCxn id="82" idx="3"/>
            <a:endCxn id="84" idx="1"/>
          </p:cNvCxnSpPr>
          <p:nvPr/>
        </p:nvCxnSpPr>
        <p:spPr>
          <a:xfrm>
            <a:off x="3776100" y="4363833"/>
            <a:ext cx="717600" cy="0"/>
          </a:xfrm>
          <a:prstGeom prst="straightConnector1">
            <a:avLst/>
          </a:prstGeom>
          <a:noFill/>
          <a:ln w="28575" cap="flat" cmpd="sng">
            <a:solidFill>
              <a:schemeClr val="dk1"/>
            </a:solidFill>
            <a:prstDash val="solid"/>
            <a:round/>
            <a:headEnd type="none" w="med" len="med"/>
            <a:tailEnd type="none" w="med" len="med"/>
          </a:ln>
        </p:spPr>
      </p:cxnSp>
      <p:sp>
        <p:nvSpPr>
          <p:cNvPr id="84" name="Google Shape;84;p14"/>
          <p:cNvSpPr/>
          <p:nvPr/>
        </p:nvSpPr>
        <p:spPr>
          <a:xfrm>
            <a:off x="4493761" y="3392433"/>
            <a:ext cx="2408800" cy="19428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algn="ctr"/>
            <a:r>
              <a:rPr lang="es" sz="2000" b="1">
                <a:solidFill>
                  <a:schemeClr val="accent2"/>
                </a:solidFill>
                <a:latin typeface="Rubik"/>
                <a:ea typeface="Rubik"/>
                <a:cs typeface="Rubik"/>
                <a:sym typeface="Rubik"/>
              </a:rPr>
              <a:t>&lt;&lt;Interfaz&gt;&gt;</a:t>
            </a:r>
            <a:endParaRPr sz="2000" b="1">
              <a:solidFill>
                <a:schemeClr val="accent2"/>
              </a:solidFill>
              <a:latin typeface="Rubik"/>
              <a:ea typeface="Rubik"/>
              <a:cs typeface="Rubik"/>
              <a:sym typeface="Rubik"/>
            </a:endParaRPr>
          </a:p>
          <a:p>
            <a:pPr algn="ctr"/>
            <a:r>
              <a:rPr lang="es" sz="2000" b="1">
                <a:solidFill>
                  <a:schemeClr val="accent2"/>
                </a:solidFill>
                <a:latin typeface="Rubik"/>
                <a:ea typeface="Rubik"/>
                <a:cs typeface="Rubik"/>
                <a:sym typeface="Rubik"/>
              </a:rPr>
              <a:t>CocineroServicio</a:t>
            </a:r>
            <a:endParaRPr sz="2000" b="1">
              <a:solidFill>
                <a:schemeClr val="accent2"/>
              </a:solidFill>
              <a:latin typeface="Rubik"/>
              <a:ea typeface="Rubik"/>
              <a:cs typeface="Rubik"/>
              <a:sym typeface="Rubik"/>
            </a:endParaRPr>
          </a:p>
        </p:txBody>
      </p:sp>
      <p:cxnSp>
        <p:nvCxnSpPr>
          <p:cNvPr id="85" name="Google Shape;85;p14"/>
          <p:cNvCxnSpPr/>
          <p:nvPr/>
        </p:nvCxnSpPr>
        <p:spPr>
          <a:xfrm rot="10800000" flipH="1">
            <a:off x="6856400" y="4004633"/>
            <a:ext cx="1135200" cy="359200"/>
          </a:xfrm>
          <a:prstGeom prst="straightConnector1">
            <a:avLst/>
          </a:prstGeom>
          <a:noFill/>
          <a:ln w="28575" cap="flat" cmpd="sng">
            <a:solidFill>
              <a:schemeClr val="dk1"/>
            </a:solidFill>
            <a:prstDash val="solid"/>
            <a:round/>
            <a:headEnd type="none" w="med" len="med"/>
            <a:tailEnd type="none" w="med" len="med"/>
          </a:ln>
        </p:spPr>
      </p:cxnSp>
      <p:cxnSp>
        <p:nvCxnSpPr>
          <p:cNvPr id="86" name="Google Shape;86;p14"/>
          <p:cNvCxnSpPr/>
          <p:nvPr/>
        </p:nvCxnSpPr>
        <p:spPr>
          <a:xfrm>
            <a:off x="6856400" y="4363833"/>
            <a:ext cx="1193200" cy="338000"/>
          </a:xfrm>
          <a:prstGeom prst="straightConnector1">
            <a:avLst/>
          </a:prstGeom>
          <a:noFill/>
          <a:ln w="28575" cap="flat" cmpd="sng">
            <a:solidFill>
              <a:schemeClr val="dk1"/>
            </a:solidFill>
            <a:prstDash val="solid"/>
            <a:round/>
            <a:headEnd type="none" w="med" len="med"/>
            <a:tailEnd type="none" w="med" len="med"/>
          </a:ln>
        </p:spPr>
      </p:cxnSp>
      <p:sp>
        <p:nvSpPr>
          <p:cNvPr id="87" name="Google Shape;87;p14"/>
          <p:cNvSpPr/>
          <p:nvPr/>
        </p:nvSpPr>
        <p:spPr>
          <a:xfrm>
            <a:off x="7991600" y="3278067"/>
            <a:ext cx="2408800" cy="96800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r>
              <a:rPr lang="es" sz="1733">
                <a:latin typeface="Rubik Light"/>
                <a:ea typeface="Rubik Light"/>
                <a:cs typeface="Rubik Light"/>
                <a:sym typeface="Rubik Light"/>
              </a:rPr>
              <a:t>ChefServiceImpl</a:t>
            </a:r>
            <a:endParaRPr sz="1733">
              <a:latin typeface="Rubik Light"/>
              <a:ea typeface="Rubik Light"/>
              <a:cs typeface="Rubik Light"/>
              <a:sym typeface="Rubik Light"/>
            </a:endParaRPr>
          </a:p>
        </p:txBody>
      </p:sp>
      <p:sp>
        <p:nvSpPr>
          <p:cNvPr id="88" name="Google Shape;88;p14"/>
          <p:cNvSpPr/>
          <p:nvPr/>
        </p:nvSpPr>
        <p:spPr>
          <a:xfrm>
            <a:off x="7991600" y="4384333"/>
            <a:ext cx="2408800" cy="96800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r>
              <a:rPr lang="es" sz="1733">
                <a:latin typeface="Rubik Light"/>
                <a:ea typeface="Rubik Light"/>
                <a:cs typeface="Rubik Light"/>
                <a:sym typeface="Rubik Light"/>
              </a:rPr>
              <a:t>PlancheroServiceImpl</a:t>
            </a:r>
            <a:endParaRPr sz="1733">
              <a:latin typeface="Rubik Light"/>
              <a:ea typeface="Rubik Light"/>
              <a:cs typeface="Rubik Light"/>
              <a:sym typeface="Rubik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828767" y="796567"/>
            <a:ext cx="10372400" cy="763600"/>
          </a:xfrm>
          <a:prstGeom prst="rect">
            <a:avLst/>
          </a:prstGeom>
        </p:spPr>
        <p:txBody>
          <a:bodyPr spcFirstLastPara="1" vert="horz" wrap="square" lIns="121900" tIns="121900" rIns="121900" bIns="121900" rtlCol="0" anchor="ctr" anchorCtr="0">
            <a:noAutofit/>
          </a:bodyPr>
          <a:lstStyle/>
          <a:p>
            <a:pPr>
              <a:buNone/>
            </a:pPr>
            <a:r>
              <a:rPr lang="es"/>
              <a:t>¿Cuáles son los tres métodos?</a:t>
            </a:r>
            <a:endParaRPr/>
          </a:p>
        </p:txBody>
      </p:sp>
      <p:sp>
        <p:nvSpPr>
          <p:cNvPr id="94" name="Google Shape;94;p15"/>
          <p:cNvSpPr txBox="1">
            <a:spLocks noGrp="1"/>
          </p:cNvSpPr>
          <p:nvPr>
            <p:ph type="body" idx="2"/>
          </p:nvPr>
        </p:nvSpPr>
        <p:spPr>
          <a:xfrm>
            <a:off x="828767" y="1641700"/>
            <a:ext cx="10372400" cy="1202000"/>
          </a:xfrm>
          <a:prstGeom prst="rect">
            <a:avLst/>
          </a:prstGeom>
        </p:spPr>
        <p:txBody>
          <a:bodyPr spcFirstLastPara="1" vert="horz" wrap="square" lIns="121900" tIns="121900" rIns="121900" bIns="121900" rtlCol="0" anchor="t" anchorCtr="0">
            <a:noAutofit/>
          </a:bodyPr>
          <a:lstStyle/>
          <a:p>
            <a:pPr marL="0" indent="0" algn="just">
              <a:spcAft>
                <a:spcPts val="1333"/>
              </a:spcAft>
              <a:buNone/>
            </a:pPr>
            <a:r>
              <a:rPr lang="es"/>
              <a:t>Ahora avancemos para conocer los tres métodos posibles para inyectar las dependencias. </a:t>
            </a:r>
            <a:endParaRPr/>
          </a:p>
        </p:txBody>
      </p:sp>
      <p:sp>
        <p:nvSpPr>
          <p:cNvPr id="95" name="Google Shape;95;p15"/>
          <p:cNvSpPr/>
          <p:nvPr/>
        </p:nvSpPr>
        <p:spPr>
          <a:xfrm>
            <a:off x="1138467" y="3416267"/>
            <a:ext cx="3049600" cy="13744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algn="ctr"/>
            <a:r>
              <a:rPr lang="es" sz="2133">
                <a:latin typeface="Rubik Light"/>
                <a:ea typeface="Rubik Light"/>
                <a:cs typeface="Rubik Light"/>
                <a:sym typeface="Rubik Light"/>
              </a:rPr>
              <a:t>Por constructor</a:t>
            </a:r>
            <a:endParaRPr sz="2133">
              <a:latin typeface="Rubik Light"/>
              <a:ea typeface="Rubik Light"/>
              <a:cs typeface="Rubik Light"/>
              <a:sym typeface="Rubik Light"/>
            </a:endParaRPr>
          </a:p>
        </p:txBody>
      </p:sp>
      <p:sp>
        <p:nvSpPr>
          <p:cNvPr id="96" name="Google Shape;96;p15"/>
          <p:cNvSpPr/>
          <p:nvPr/>
        </p:nvSpPr>
        <p:spPr>
          <a:xfrm>
            <a:off x="4651733" y="3416267"/>
            <a:ext cx="3049600" cy="13744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algn="ctr"/>
            <a:r>
              <a:rPr lang="es" sz="2133">
                <a:latin typeface="Rubik Light"/>
                <a:ea typeface="Rubik Light"/>
                <a:cs typeface="Rubik Light"/>
                <a:sym typeface="Rubik Light"/>
              </a:rPr>
              <a:t>Por método setters</a:t>
            </a:r>
            <a:endParaRPr sz="2133">
              <a:latin typeface="Rubik Light"/>
              <a:ea typeface="Rubik Light"/>
              <a:cs typeface="Rubik Light"/>
              <a:sym typeface="Rubik Light"/>
            </a:endParaRPr>
          </a:p>
        </p:txBody>
      </p:sp>
      <p:sp>
        <p:nvSpPr>
          <p:cNvPr id="97" name="Google Shape;97;p15"/>
          <p:cNvSpPr/>
          <p:nvPr/>
        </p:nvSpPr>
        <p:spPr>
          <a:xfrm>
            <a:off x="8142400" y="3416267"/>
            <a:ext cx="3049600" cy="13744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pPr algn="ctr"/>
            <a:r>
              <a:rPr lang="es" sz="2133">
                <a:latin typeface="Rubik Light"/>
                <a:ea typeface="Rubik Light"/>
                <a:cs typeface="Rubik Light"/>
                <a:sym typeface="Rubik Light"/>
              </a:rPr>
              <a:t>Directo en propiedad</a:t>
            </a:r>
            <a:endParaRPr sz="2133">
              <a:latin typeface="Rubik Light"/>
              <a:ea typeface="Rubik Light"/>
              <a:cs typeface="Rubik Light"/>
              <a:sym typeface="Rubik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28767" y="796567"/>
            <a:ext cx="10372400" cy="763600"/>
          </a:xfrm>
          <a:prstGeom prst="rect">
            <a:avLst/>
          </a:prstGeom>
        </p:spPr>
        <p:txBody>
          <a:bodyPr spcFirstLastPara="1" vert="horz" wrap="square" lIns="121900" tIns="121900" rIns="121900" bIns="121900" rtlCol="0" anchor="ctr" anchorCtr="0">
            <a:noAutofit/>
          </a:bodyPr>
          <a:lstStyle/>
          <a:p>
            <a:pPr>
              <a:buNone/>
            </a:pPr>
            <a:r>
              <a:rPr lang="es"/>
              <a:t>Por constructor</a:t>
            </a:r>
            <a:endParaRPr/>
          </a:p>
        </p:txBody>
      </p:sp>
      <p:sp>
        <p:nvSpPr>
          <p:cNvPr id="103" name="Google Shape;103;p16"/>
          <p:cNvSpPr txBox="1">
            <a:spLocks noGrp="1"/>
          </p:cNvSpPr>
          <p:nvPr>
            <p:ph type="body" idx="2"/>
          </p:nvPr>
        </p:nvSpPr>
        <p:spPr>
          <a:xfrm>
            <a:off x="828767" y="1454767"/>
            <a:ext cx="10372400" cy="979600"/>
          </a:xfrm>
          <a:prstGeom prst="rect">
            <a:avLst/>
          </a:prstGeom>
        </p:spPr>
        <p:txBody>
          <a:bodyPr spcFirstLastPara="1" vert="horz" wrap="square" lIns="121900" tIns="121900" rIns="121900" bIns="121900" rtlCol="0" anchor="t" anchorCtr="0">
            <a:noAutofit/>
          </a:bodyPr>
          <a:lstStyle/>
          <a:p>
            <a:pPr marL="0" indent="0" algn="just">
              <a:lnSpc>
                <a:spcPct val="100000"/>
              </a:lnSpc>
              <a:buClr>
                <a:srgbClr val="000000"/>
              </a:buClr>
              <a:buNone/>
            </a:pPr>
            <a:r>
              <a:rPr lang="es"/>
              <a:t>Este método es el más recomendado, pues te daría la visibilidad necesaria de cuantas inyecciones tiene tu clase y es más fácil de hacer debug.</a:t>
            </a:r>
            <a:endParaRPr/>
          </a:p>
        </p:txBody>
      </p:sp>
      <p:sp>
        <p:nvSpPr>
          <p:cNvPr id="104" name="Google Shape;104;p16"/>
          <p:cNvSpPr/>
          <p:nvPr/>
        </p:nvSpPr>
        <p:spPr>
          <a:xfrm>
            <a:off x="828767" y="2307267"/>
            <a:ext cx="6705200" cy="4085200"/>
          </a:xfrm>
          <a:prstGeom prst="rect">
            <a:avLst/>
          </a:prstGeom>
          <a:solidFill>
            <a:srgbClr val="33383C"/>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400"/>
            </a:pPr>
            <a:r>
              <a:rPr lang="es" sz="1333">
                <a:solidFill>
                  <a:schemeClr val="lt1"/>
                </a:solidFill>
                <a:latin typeface="Consolas"/>
                <a:ea typeface="Consolas"/>
                <a:cs typeface="Consolas"/>
                <a:sym typeface="Consolas"/>
              </a:rPr>
              <a:t>@Controller</a:t>
            </a:r>
            <a:endParaRPr sz="1333">
              <a:solidFill>
                <a:schemeClr val="lt1"/>
              </a:solidFill>
              <a:latin typeface="Consolas"/>
              <a:ea typeface="Consolas"/>
              <a:cs typeface="Consolas"/>
              <a:sym typeface="Consolas"/>
            </a:endParaRPr>
          </a:p>
          <a:p>
            <a:pPr>
              <a:buClr>
                <a:srgbClr val="000000"/>
              </a:buClr>
              <a:buSzPts val="1400"/>
            </a:pPr>
            <a:r>
              <a:rPr lang="es" sz="1333">
                <a:solidFill>
                  <a:schemeClr val="lt1"/>
                </a:solidFill>
                <a:latin typeface="Consolas"/>
                <a:ea typeface="Consolas"/>
                <a:cs typeface="Consolas"/>
                <a:sym typeface="Consolas"/>
              </a:rPr>
              <a:t>public class </a:t>
            </a:r>
            <a:r>
              <a:rPr lang="es" sz="1333" b="1">
                <a:solidFill>
                  <a:schemeClr val="lt1"/>
                </a:solidFill>
                <a:latin typeface="Consolas"/>
                <a:ea typeface="Consolas"/>
                <a:cs typeface="Consolas"/>
                <a:sym typeface="Consolas"/>
              </a:rPr>
              <a:t>CocinaController </a:t>
            </a:r>
            <a:r>
              <a:rPr lang="es" sz="1333">
                <a:solidFill>
                  <a:schemeClr val="lt1"/>
                </a:solidFill>
                <a:latin typeface="Consolas"/>
                <a:ea typeface="Consolas"/>
                <a:cs typeface="Consolas"/>
                <a:sym typeface="Consolas"/>
              </a:rPr>
              <a:t>{</a:t>
            </a:r>
            <a:endParaRPr sz="1333">
              <a:solidFill>
                <a:schemeClr val="lt1"/>
              </a:solidFill>
              <a:latin typeface="Consolas"/>
              <a:ea typeface="Consolas"/>
              <a:cs typeface="Consolas"/>
              <a:sym typeface="Consolas"/>
            </a:endParaRPr>
          </a:p>
          <a:p>
            <a:pPr>
              <a:buClr>
                <a:srgbClr val="000000"/>
              </a:buClr>
              <a:buSzPts val="1400"/>
            </a:pPr>
            <a:r>
              <a:rPr lang="es" sz="1333">
                <a:latin typeface="Consolas"/>
                <a:ea typeface="Consolas"/>
                <a:cs typeface="Consolas"/>
                <a:sym typeface="Consolas"/>
              </a:rPr>
              <a:t> </a:t>
            </a:r>
            <a:r>
              <a:rPr lang="es" sz="1333">
                <a:solidFill>
                  <a:schemeClr val="accent1"/>
                </a:solidFill>
                <a:latin typeface="Consolas"/>
                <a:ea typeface="Consolas"/>
                <a:cs typeface="Consolas"/>
                <a:sym typeface="Consolas"/>
              </a:rPr>
              <a:t>  </a:t>
            </a:r>
            <a:r>
              <a:rPr lang="es" sz="1333" b="1">
                <a:solidFill>
                  <a:schemeClr val="accent1"/>
                </a:solidFill>
                <a:latin typeface="Consolas"/>
                <a:ea typeface="Consolas"/>
                <a:cs typeface="Consolas"/>
                <a:sym typeface="Consolas"/>
              </a:rPr>
              <a:t> private CocineroService unCocineroService;</a:t>
            </a:r>
            <a:endParaRPr sz="1333">
              <a:solidFill>
                <a:schemeClr val="accent1"/>
              </a:solidFill>
              <a:latin typeface="Consolas"/>
              <a:ea typeface="Consolas"/>
              <a:cs typeface="Consolas"/>
              <a:sym typeface="Consolas"/>
            </a:endParaRPr>
          </a:p>
          <a:p>
            <a:pPr>
              <a:buClr>
                <a:srgbClr val="000000"/>
              </a:buClr>
              <a:buSzPts val="1400"/>
            </a:pPr>
            <a:endParaRPr sz="1333">
              <a:latin typeface="Consolas"/>
              <a:ea typeface="Consolas"/>
              <a:cs typeface="Consolas"/>
              <a:sym typeface="Consolas"/>
            </a:endParaRPr>
          </a:p>
          <a:p>
            <a:pPr>
              <a:buClr>
                <a:srgbClr val="000000"/>
              </a:buClr>
              <a:buSzPts val="1400"/>
            </a:pPr>
            <a:r>
              <a:rPr lang="es" sz="1333">
                <a:solidFill>
                  <a:srgbClr val="38761D"/>
                </a:solidFill>
                <a:latin typeface="Consolas"/>
                <a:ea typeface="Consolas"/>
                <a:cs typeface="Consolas"/>
                <a:sym typeface="Consolas"/>
              </a:rPr>
              <a:t>  </a:t>
            </a:r>
            <a:r>
              <a:rPr lang="es" sz="1333">
                <a:solidFill>
                  <a:schemeClr val="lt2"/>
                </a:solidFill>
                <a:latin typeface="Consolas"/>
                <a:ea typeface="Consolas"/>
                <a:cs typeface="Consolas"/>
                <a:sym typeface="Consolas"/>
              </a:rPr>
              <a:t>  /**</a:t>
            </a:r>
            <a:endParaRPr sz="1333">
              <a:solidFill>
                <a:schemeClr val="lt2"/>
              </a:solidFill>
              <a:latin typeface="Consolas"/>
              <a:ea typeface="Consolas"/>
              <a:cs typeface="Consolas"/>
              <a:sym typeface="Consolas"/>
            </a:endParaRPr>
          </a:p>
          <a:p>
            <a:pPr>
              <a:buClr>
                <a:srgbClr val="000000"/>
              </a:buClr>
              <a:buSzPts val="1400"/>
            </a:pPr>
            <a:r>
              <a:rPr lang="es" sz="1333">
                <a:solidFill>
                  <a:schemeClr val="lt2"/>
                </a:solidFill>
                <a:latin typeface="Consolas"/>
                <a:ea typeface="Consolas"/>
                <a:cs typeface="Consolas"/>
                <a:sym typeface="Consolas"/>
              </a:rPr>
              <a:t>     * Constructor de la clase CocinaController</a:t>
            </a:r>
            <a:endParaRPr sz="1333">
              <a:solidFill>
                <a:schemeClr val="lt2"/>
              </a:solidFill>
              <a:latin typeface="Consolas"/>
              <a:ea typeface="Consolas"/>
              <a:cs typeface="Consolas"/>
              <a:sym typeface="Consolas"/>
            </a:endParaRPr>
          </a:p>
          <a:p>
            <a:pPr>
              <a:buClr>
                <a:srgbClr val="000000"/>
              </a:buClr>
              <a:buSzPts val="1400"/>
            </a:pPr>
            <a:r>
              <a:rPr lang="es" sz="1333">
                <a:solidFill>
                  <a:schemeClr val="lt2"/>
                </a:solidFill>
                <a:latin typeface="Consolas"/>
                <a:ea typeface="Consolas"/>
                <a:cs typeface="Consolas"/>
                <a:sym typeface="Consolas"/>
              </a:rPr>
              <a:t>     */	</a:t>
            </a:r>
            <a:endParaRPr sz="1333">
              <a:solidFill>
                <a:schemeClr val="lt2"/>
              </a:solidFill>
              <a:latin typeface="Consolas"/>
              <a:ea typeface="Consolas"/>
              <a:cs typeface="Consolas"/>
              <a:sym typeface="Consolas"/>
            </a:endParaRPr>
          </a:p>
          <a:p>
            <a:pPr>
              <a:buClr>
                <a:srgbClr val="000000"/>
              </a:buClr>
              <a:buSzPts val="1400"/>
            </a:pPr>
            <a:r>
              <a:rPr lang="es" sz="1333">
                <a:latin typeface="Consolas"/>
                <a:ea typeface="Consolas"/>
                <a:cs typeface="Consolas"/>
                <a:sym typeface="Consolas"/>
              </a:rPr>
              <a:t>    </a:t>
            </a:r>
            <a:r>
              <a:rPr lang="es" sz="1333">
                <a:solidFill>
                  <a:schemeClr val="lt1"/>
                </a:solidFill>
                <a:latin typeface="Consolas"/>
                <a:ea typeface="Consolas"/>
                <a:cs typeface="Consolas"/>
                <a:sym typeface="Consolas"/>
              </a:rPr>
              <a:t>@Autowired // Anotacion opcional desde version 4.3</a:t>
            </a:r>
            <a:endParaRPr sz="1333">
              <a:solidFill>
                <a:schemeClr val="lt1"/>
              </a:solidFill>
              <a:latin typeface="Consolas"/>
              <a:ea typeface="Consolas"/>
              <a:cs typeface="Consolas"/>
              <a:sym typeface="Consolas"/>
            </a:endParaRPr>
          </a:p>
          <a:p>
            <a:pPr>
              <a:buClr>
                <a:srgbClr val="000000"/>
              </a:buClr>
              <a:buSzPts val="1400"/>
            </a:pPr>
            <a:r>
              <a:rPr lang="es" sz="1333">
                <a:solidFill>
                  <a:schemeClr val="lt1"/>
                </a:solidFill>
                <a:latin typeface="Consolas"/>
                <a:ea typeface="Consolas"/>
                <a:cs typeface="Consolas"/>
                <a:sym typeface="Consolas"/>
              </a:rPr>
              <a:t>    public </a:t>
            </a:r>
            <a:r>
              <a:rPr lang="es" sz="1333" b="1">
                <a:solidFill>
                  <a:schemeClr val="lt1"/>
                </a:solidFill>
                <a:latin typeface="Consolas"/>
                <a:ea typeface="Consolas"/>
                <a:cs typeface="Consolas"/>
                <a:sym typeface="Consolas"/>
              </a:rPr>
              <a:t>CocinaController</a:t>
            </a:r>
            <a:r>
              <a:rPr lang="es" sz="1333">
                <a:solidFill>
                  <a:schemeClr val="lt1"/>
                </a:solidFill>
                <a:latin typeface="Consolas"/>
                <a:ea typeface="Consolas"/>
                <a:cs typeface="Consolas"/>
                <a:sym typeface="Consolas"/>
              </a:rPr>
              <a:t>(</a:t>
            </a:r>
            <a:r>
              <a:rPr lang="es" sz="1333" b="1">
                <a:solidFill>
                  <a:schemeClr val="accent4"/>
                </a:solidFill>
                <a:latin typeface="Consolas"/>
                <a:ea typeface="Consolas"/>
                <a:cs typeface="Consolas"/>
                <a:sym typeface="Consolas"/>
              </a:rPr>
              <a:t>CocineroService</a:t>
            </a:r>
            <a:r>
              <a:rPr lang="es" sz="1333">
                <a:solidFill>
                  <a:schemeClr val="accent4"/>
                </a:solidFill>
                <a:latin typeface="Consolas"/>
                <a:ea typeface="Consolas"/>
                <a:cs typeface="Consolas"/>
                <a:sym typeface="Consolas"/>
              </a:rPr>
              <a:t> cocineroService</a:t>
            </a:r>
            <a:r>
              <a:rPr lang="es" sz="1333">
                <a:solidFill>
                  <a:schemeClr val="lt1"/>
                </a:solidFill>
                <a:latin typeface="Consolas"/>
                <a:ea typeface="Consolas"/>
                <a:cs typeface="Consolas"/>
                <a:sym typeface="Consolas"/>
              </a:rPr>
              <a:t>) {</a:t>
            </a:r>
            <a:endParaRPr sz="1333">
              <a:solidFill>
                <a:schemeClr val="lt1"/>
              </a:solidFill>
              <a:latin typeface="Consolas"/>
              <a:ea typeface="Consolas"/>
              <a:cs typeface="Consolas"/>
              <a:sym typeface="Consolas"/>
            </a:endParaRPr>
          </a:p>
          <a:p>
            <a:pPr>
              <a:buClr>
                <a:srgbClr val="000000"/>
              </a:buClr>
              <a:buSzPts val="1400"/>
            </a:pPr>
            <a:r>
              <a:rPr lang="es" sz="1333">
                <a:solidFill>
                  <a:schemeClr val="lt1"/>
                </a:solidFill>
                <a:latin typeface="Consolas"/>
                <a:ea typeface="Consolas"/>
                <a:cs typeface="Consolas"/>
                <a:sym typeface="Consolas"/>
              </a:rPr>
              <a:t>        </a:t>
            </a:r>
            <a:r>
              <a:rPr lang="es" sz="1333" b="1">
                <a:solidFill>
                  <a:schemeClr val="accent1"/>
                </a:solidFill>
                <a:latin typeface="Consolas"/>
                <a:ea typeface="Consolas"/>
                <a:cs typeface="Consolas"/>
                <a:sym typeface="Consolas"/>
              </a:rPr>
              <a:t>this.unCocineroService </a:t>
            </a:r>
            <a:r>
              <a:rPr lang="es" sz="1333">
                <a:solidFill>
                  <a:schemeClr val="lt1"/>
                </a:solidFill>
                <a:latin typeface="Consolas"/>
                <a:ea typeface="Consolas"/>
                <a:cs typeface="Consolas"/>
                <a:sym typeface="Consolas"/>
              </a:rPr>
              <a:t>=</a:t>
            </a:r>
            <a:r>
              <a:rPr lang="es" sz="1333">
                <a:latin typeface="Consolas"/>
                <a:ea typeface="Consolas"/>
                <a:cs typeface="Consolas"/>
                <a:sym typeface="Consolas"/>
              </a:rPr>
              <a:t> </a:t>
            </a:r>
            <a:r>
              <a:rPr lang="es" sz="1333">
                <a:solidFill>
                  <a:schemeClr val="accent4"/>
                </a:solidFill>
                <a:latin typeface="Consolas"/>
                <a:ea typeface="Consolas"/>
                <a:cs typeface="Consolas"/>
                <a:sym typeface="Consolas"/>
              </a:rPr>
              <a:t>cocineroService</a:t>
            </a:r>
            <a:r>
              <a:rPr lang="es" sz="1333">
                <a:solidFill>
                  <a:schemeClr val="lt1"/>
                </a:solidFill>
                <a:latin typeface="Consolas"/>
                <a:ea typeface="Consolas"/>
                <a:cs typeface="Consolas"/>
                <a:sym typeface="Consolas"/>
              </a:rPr>
              <a:t>;</a:t>
            </a:r>
            <a:endParaRPr sz="1333">
              <a:solidFill>
                <a:schemeClr val="lt1"/>
              </a:solidFill>
              <a:latin typeface="Consolas"/>
              <a:ea typeface="Consolas"/>
              <a:cs typeface="Consolas"/>
              <a:sym typeface="Consolas"/>
            </a:endParaRPr>
          </a:p>
          <a:p>
            <a:pPr>
              <a:buClr>
                <a:srgbClr val="000000"/>
              </a:buClr>
              <a:buSzPts val="1400"/>
            </a:pPr>
            <a:r>
              <a:rPr lang="es" sz="1333">
                <a:solidFill>
                  <a:schemeClr val="lt1"/>
                </a:solidFill>
                <a:latin typeface="Consolas"/>
                <a:ea typeface="Consolas"/>
                <a:cs typeface="Consolas"/>
                <a:sym typeface="Consolas"/>
              </a:rPr>
              <a:t>    }</a:t>
            </a:r>
            <a:endParaRPr sz="1333">
              <a:solidFill>
                <a:schemeClr val="lt1"/>
              </a:solidFill>
              <a:latin typeface="Consolas"/>
              <a:ea typeface="Consolas"/>
              <a:cs typeface="Consolas"/>
              <a:sym typeface="Consolas"/>
            </a:endParaRPr>
          </a:p>
          <a:p>
            <a:pPr marL="0" lvl="1">
              <a:buClr>
                <a:srgbClr val="000000"/>
              </a:buClr>
              <a:buSzPts val="1400"/>
            </a:pPr>
            <a:endParaRPr sz="1333">
              <a:solidFill>
                <a:schemeClr val="accent3"/>
              </a:solidFill>
              <a:latin typeface="Consolas"/>
              <a:ea typeface="Consolas"/>
              <a:cs typeface="Consolas"/>
              <a:sym typeface="Consolas"/>
            </a:endParaRPr>
          </a:p>
          <a:p>
            <a:pPr marL="0" lvl="1">
              <a:buClr>
                <a:srgbClr val="000000"/>
              </a:buClr>
              <a:buSzPts val="1400"/>
            </a:pPr>
            <a:r>
              <a:rPr lang="es" sz="1333">
                <a:solidFill>
                  <a:schemeClr val="accent3"/>
                </a:solidFill>
                <a:latin typeface="Consolas"/>
                <a:ea typeface="Consolas"/>
                <a:cs typeface="Consolas"/>
                <a:sym typeface="Consolas"/>
              </a:rPr>
              <a:t>    public String </a:t>
            </a:r>
            <a:r>
              <a:rPr lang="es" sz="1333" b="1">
                <a:solidFill>
                  <a:schemeClr val="accent3"/>
                </a:solidFill>
                <a:latin typeface="Consolas"/>
                <a:ea typeface="Consolas"/>
                <a:cs typeface="Consolas"/>
                <a:sym typeface="Consolas"/>
              </a:rPr>
              <a:t>prepararPlato</a:t>
            </a:r>
            <a:r>
              <a:rPr lang="es" sz="1333">
                <a:solidFill>
                  <a:schemeClr val="accent3"/>
                </a:solidFill>
                <a:latin typeface="Consolas"/>
                <a:ea typeface="Consolas"/>
                <a:cs typeface="Consolas"/>
                <a:sym typeface="Consolas"/>
              </a:rPr>
              <a:t>(String ingredientes,String menu) {</a:t>
            </a:r>
            <a:endParaRPr sz="1333">
              <a:solidFill>
                <a:schemeClr val="accent3"/>
              </a:solidFill>
              <a:latin typeface="Consolas"/>
              <a:ea typeface="Consolas"/>
              <a:cs typeface="Consolas"/>
              <a:sym typeface="Consolas"/>
            </a:endParaRPr>
          </a:p>
          <a:p>
            <a:pPr marL="0" lvl="1">
              <a:buClr>
                <a:srgbClr val="000000"/>
              </a:buClr>
              <a:buSzPts val="1400"/>
            </a:pPr>
            <a:r>
              <a:rPr lang="es" sz="1333">
                <a:solidFill>
                  <a:schemeClr val="accent3"/>
                </a:solidFill>
                <a:latin typeface="Consolas"/>
                <a:ea typeface="Consolas"/>
                <a:cs typeface="Consolas"/>
                <a:sym typeface="Consolas"/>
              </a:rPr>
              <a:t>        </a:t>
            </a:r>
            <a:r>
              <a:rPr lang="es" sz="1333" b="1">
                <a:solidFill>
                  <a:schemeClr val="accent3"/>
                </a:solidFill>
                <a:latin typeface="Consolas"/>
                <a:ea typeface="Consolas"/>
                <a:cs typeface="Consolas"/>
                <a:sym typeface="Consolas"/>
              </a:rPr>
              <a:t>this.unCocineroService</a:t>
            </a:r>
            <a:r>
              <a:rPr lang="es" sz="1333">
                <a:solidFill>
                  <a:schemeClr val="accent3"/>
                </a:solidFill>
                <a:latin typeface="Consolas"/>
                <a:ea typeface="Consolas"/>
                <a:cs typeface="Consolas"/>
                <a:sym typeface="Consolas"/>
              </a:rPr>
              <a:t>.setIngredientes(ingredientes);</a:t>
            </a:r>
            <a:endParaRPr sz="1333">
              <a:solidFill>
                <a:schemeClr val="accent3"/>
              </a:solidFill>
              <a:latin typeface="Consolas"/>
              <a:ea typeface="Consolas"/>
              <a:cs typeface="Consolas"/>
              <a:sym typeface="Consolas"/>
            </a:endParaRPr>
          </a:p>
          <a:p>
            <a:pPr marL="0" lvl="1">
              <a:buClr>
                <a:srgbClr val="000000"/>
              </a:buClr>
              <a:buSzPts val="1400"/>
            </a:pPr>
            <a:r>
              <a:rPr lang="es" sz="1333" b="1">
                <a:solidFill>
                  <a:schemeClr val="accent3"/>
                </a:solidFill>
                <a:latin typeface="Consolas"/>
                <a:ea typeface="Consolas"/>
                <a:cs typeface="Consolas"/>
                <a:sym typeface="Consolas"/>
              </a:rPr>
              <a:t>        this.unCocineroService</a:t>
            </a:r>
            <a:r>
              <a:rPr lang="es" sz="1333">
                <a:solidFill>
                  <a:schemeClr val="accent3"/>
                </a:solidFill>
                <a:latin typeface="Consolas"/>
                <a:ea typeface="Consolas"/>
                <a:cs typeface="Consolas"/>
                <a:sym typeface="Consolas"/>
              </a:rPr>
              <a:t>.setMenu(menu);</a:t>
            </a:r>
            <a:endParaRPr sz="1333">
              <a:solidFill>
                <a:schemeClr val="accent3"/>
              </a:solidFill>
              <a:latin typeface="Consolas"/>
              <a:ea typeface="Consolas"/>
              <a:cs typeface="Consolas"/>
              <a:sym typeface="Consolas"/>
            </a:endParaRPr>
          </a:p>
          <a:p>
            <a:pPr marL="0" lvl="1">
              <a:buClr>
                <a:srgbClr val="000000"/>
              </a:buClr>
              <a:buSzPts val="1400"/>
            </a:pPr>
            <a:r>
              <a:rPr lang="es" sz="1333">
                <a:solidFill>
                  <a:schemeClr val="accent3"/>
                </a:solidFill>
                <a:latin typeface="Consolas"/>
                <a:ea typeface="Consolas"/>
                <a:cs typeface="Consolas"/>
                <a:sym typeface="Consolas"/>
              </a:rPr>
              <a:t>        String platoListo = </a:t>
            </a:r>
            <a:r>
              <a:rPr lang="es" sz="1333" b="1">
                <a:solidFill>
                  <a:schemeClr val="accent3"/>
                </a:solidFill>
                <a:latin typeface="Consolas"/>
                <a:ea typeface="Consolas"/>
                <a:cs typeface="Consolas"/>
                <a:sym typeface="Consolas"/>
              </a:rPr>
              <a:t>this.unCocineroService</a:t>
            </a:r>
            <a:r>
              <a:rPr lang="es" sz="1333">
                <a:solidFill>
                  <a:schemeClr val="accent3"/>
                </a:solidFill>
                <a:latin typeface="Consolas"/>
                <a:ea typeface="Consolas"/>
                <a:cs typeface="Consolas"/>
                <a:sym typeface="Consolas"/>
              </a:rPr>
              <a:t>.getPlatoListo();</a:t>
            </a:r>
            <a:endParaRPr sz="1333">
              <a:solidFill>
                <a:schemeClr val="accent3"/>
              </a:solidFill>
              <a:latin typeface="Consolas"/>
              <a:ea typeface="Consolas"/>
              <a:cs typeface="Consolas"/>
              <a:sym typeface="Consolas"/>
            </a:endParaRPr>
          </a:p>
          <a:p>
            <a:pPr marL="0" lvl="1">
              <a:buClr>
                <a:srgbClr val="000000"/>
              </a:buClr>
              <a:buSzPts val="1400"/>
            </a:pPr>
            <a:r>
              <a:rPr lang="es" sz="1333">
                <a:solidFill>
                  <a:schemeClr val="accent3"/>
                </a:solidFill>
                <a:latin typeface="Consolas"/>
                <a:ea typeface="Consolas"/>
                <a:cs typeface="Consolas"/>
                <a:sym typeface="Consolas"/>
              </a:rPr>
              <a:t>        </a:t>
            </a:r>
            <a:r>
              <a:rPr lang="es" sz="1333" b="1">
                <a:solidFill>
                  <a:schemeClr val="accent3"/>
                </a:solidFill>
                <a:latin typeface="Consolas"/>
                <a:ea typeface="Consolas"/>
                <a:cs typeface="Consolas"/>
                <a:sym typeface="Consolas"/>
              </a:rPr>
              <a:t>return </a:t>
            </a:r>
            <a:r>
              <a:rPr lang="es" sz="1333">
                <a:solidFill>
                  <a:schemeClr val="accent3"/>
                </a:solidFill>
                <a:latin typeface="Consolas"/>
                <a:ea typeface="Consolas"/>
                <a:cs typeface="Consolas"/>
                <a:sym typeface="Consolas"/>
              </a:rPr>
              <a:t>platoListo;</a:t>
            </a:r>
            <a:endParaRPr sz="1333">
              <a:solidFill>
                <a:schemeClr val="accent3"/>
              </a:solidFill>
              <a:latin typeface="Consolas"/>
              <a:ea typeface="Consolas"/>
              <a:cs typeface="Consolas"/>
              <a:sym typeface="Consolas"/>
            </a:endParaRPr>
          </a:p>
          <a:p>
            <a:pPr marL="0" lvl="1">
              <a:buClr>
                <a:srgbClr val="000000"/>
              </a:buClr>
              <a:buSzPts val="1400"/>
            </a:pPr>
            <a:r>
              <a:rPr lang="es" sz="1333">
                <a:solidFill>
                  <a:schemeClr val="accent3"/>
                </a:solidFill>
                <a:latin typeface="Consolas"/>
                <a:ea typeface="Consolas"/>
                <a:cs typeface="Consolas"/>
                <a:sym typeface="Consolas"/>
              </a:rPr>
              <a:t>    }</a:t>
            </a:r>
            <a:endParaRPr sz="1333">
              <a:solidFill>
                <a:schemeClr val="accent3"/>
              </a:solidFill>
              <a:latin typeface="Consolas"/>
              <a:ea typeface="Consolas"/>
              <a:cs typeface="Consolas"/>
              <a:sym typeface="Consolas"/>
            </a:endParaRPr>
          </a:p>
          <a:p>
            <a:pPr>
              <a:buClr>
                <a:srgbClr val="000000"/>
              </a:buClr>
              <a:buSzPts val="1400"/>
            </a:pPr>
            <a:r>
              <a:rPr lang="es" sz="2400">
                <a:solidFill>
                  <a:schemeClr val="lt1"/>
                </a:solidFill>
                <a:latin typeface="Consolas"/>
                <a:ea typeface="Consolas"/>
                <a:cs typeface="Consolas"/>
                <a:sym typeface="Consolas"/>
              </a:rPr>
              <a:t>}</a:t>
            </a:r>
            <a:endParaRPr sz="2400">
              <a:solidFill>
                <a:schemeClr val="lt1"/>
              </a:solidFill>
              <a:latin typeface="Consolas"/>
              <a:ea typeface="Consolas"/>
              <a:cs typeface="Consolas"/>
              <a:sym typeface="Consolas"/>
            </a:endParaRPr>
          </a:p>
        </p:txBody>
      </p:sp>
      <p:sp>
        <p:nvSpPr>
          <p:cNvPr id="105" name="Google Shape;105;p16"/>
          <p:cNvSpPr/>
          <p:nvPr/>
        </p:nvSpPr>
        <p:spPr>
          <a:xfrm>
            <a:off x="8166400" y="2653467"/>
            <a:ext cx="3083200" cy="3394000"/>
          </a:xfrm>
          <a:prstGeom prst="wedgeRoundRectCallout">
            <a:avLst>
              <a:gd name="adj1" fmla="val -119015"/>
              <a:gd name="adj2" fmla="val -34191"/>
              <a:gd name="adj3" fmla="val 0"/>
            </a:avLst>
          </a:prstGeom>
          <a:solidFill>
            <a:schemeClr val="accent4"/>
          </a:solidFill>
          <a:ln>
            <a:noFill/>
          </a:ln>
        </p:spPr>
        <p:txBody>
          <a:bodyPr spcFirstLastPara="1" wrap="square" lIns="121900" tIns="121900" rIns="121900" bIns="121900" anchor="ctr" anchorCtr="0">
            <a:noAutofit/>
          </a:bodyPr>
          <a:lstStyle/>
          <a:p>
            <a:pPr algn="ctr"/>
            <a:r>
              <a:rPr lang="es" sz="2133">
                <a:latin typeface="Rubik Light"/>
                <a:ea typeface="Rubik Light"/>
                <a:cs typeface="Rubik Light"/>
                <a:sym typeface="Rubik Light"/>
              </a:rPr>
              <a:t>Creamos la propiedad con la dependencia de CocineroService que luego la asignaremos por medio del constructor de la clase CocinaController</a:t>
            </a:r>
            <a:endParaRPr sz="2267">
              <a:solidFill>
                <a:srgbClr val="FFFFFF"/>
              </a:solidFill>
              <a:latin typeface="Rubik Light"/>
              <a:ea typeface="Rubik Light"/>
              <a:cs typeface="Rubik Light"/>
              <a:sym typeface="Rubik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828767" y="796567"/>
            <a:ext cx="10372400" cy="763600"/>
          </a:xfrm>
          <a:prstGeom prst="rect">
            <a:avLst/>
          </a:prstGeom>
        </p:spPr>
        <p:txBody>
          <a:bodyPr spcFirstLastPara="1" vert="horz" wrap="square" lIns="121900" tIns="121900" rIns="121900" bIns="121900" rtlCol="0" anchor="ctr" anchorCtr="0">
            <a:noAutofit/>
          </a:bodyPr>
          <a:lstStyle/>
          <a:p>
            <a:pPr>
              <a:buNone/>
            </a:pPr>
            <a:r>
              <a:rPr lang="es"/>
              <a:t>Por método setters</a:t>
            </a:r>
            <a:endParaRPr/>
          </a:p>
        </p:txBody>
      </p:sp>
      <p:sp>
        <p:nvSpPr>
          <p:cNvPr id="111" name="Google Shape;111;p17"/>
          <p:cNvSpPr txBox="1">
            <a:spLocks noGrp="1"/>
          </p:cNvSpPr>
          <p:nvPr>
            <p:ph type="body" idx="2"/>
          </p:nvPr>
        </p:nvSpPr>
        <p:spPr>
          <a:xfrm>
            <a:off x="828767" y="1673067"/>
            <a:ext cx="10372400" cy="569200"/>
          </a:xfrm>
          <a:prstGeom prst="rect">
            <a:avLst/>
          </a:prstGeom>
        </p:spPr>
        <p:txBody>
          <a:bodyPr spcFirstLastPara="1" vert="horz" wrap="square" lIns="121900" tIns="121900" rIns="121900" bIns="121900" rtlCol="0" anchor="t" anchorCtr="0">
            <a:noAutofit/>
          </a:bodyPr>
          <a:lstStyle/>
          <a:p>
            <a:pPr marL="0" indent="0" algn="just">
              <a:lnSpc>
                <a:spcPct val="100000"/>
              </a:lnSpc>
              <a:buClr>
                <a:srgbClr val="000000"/>
              </a:buClr>
              <a:buNone/>
            </a:pPr>
            <a:r>
              <a:rPr lang="es"/>
              <a:t>Las dependencias de la clase se inyectarán a través de métodos setter.</a:t>
            </a:r>
            <a:endParaRPr sz="1867"/>
          </a:p>
          <a:p>
            <a:pPr marL="0" indent="0">
              <a:spcAft>
                <a:spcPts val="1333"/>
              </a:spcAft>
              <a:buNone/>
            </a:pPr>
            <a:endParaRPr/>
          </a:p>
        </p:txBody>
      </p:sp>
      <p:sp>
        <p:nvSpPr>
          <p:cNvPr id="112" name="Google Shape;112;p17"/>
          <p:cNvSpPr/>
          <p:nvPr/>
        </p:nvSpPr>
        <p:spPr>
          <a:xfrm>
            <a:off x="828767" y="2307267"/>
            <a:ext cx="6874000" cy="3743600"/>
          </a:xfrm>
          <a:prstGeom prst="rect">
            <a:avLst/>
          </a:prstGeom>
          <a:solidFill>
            <a:srgbClr val="33383C"/>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s" sz="1333">
                <a:solidFill>
                  <a:schemeClr val="lt1"/>
                </a:solidFill>
                <a:latin typeface="Consolas"/>
                <a:ea typeface="Consolas"/>
                <a:cs typeface="Consolas"/>
                <a:sym typeface="Consolas"/>
              </a:rPr>
              <a:t>@Controller</a:t>
            </a:r>
            <a:endParaRPr sz="1333">
              <a:solidFill>
                <a:schemeClr val="lt1"/>
              </a:solidFill>
              <a:latin typeface="Consolas"/>
              <a:ea typeface="Consolas"/>
              <a:cs typeface="Consolas"/>
              <a:sym typeface="Consolas"/>
            </a:endParaRPr>
          </a:p>
          <a:p>
            <a:r>
              <a:rPr lang="es" sz="1333">
                <a:solidFill>
                  <a:schemeClr val="lt1"/>
                </a:solidFill>
                <a:latin typeface="Consolas"/>
                <a:ea typeface="Consolas"/>
                <a:cs typeface="Consolas"/>
                <a:sym typeface="Consolas"/>
              </a:rPr>
              <a:t>public class </a:t>
            </a:r>
            <a:r>
              <a:rPr lang="es" sz="1333" b="1">
                <a:solidFill>
                  <a:schemeClr val="lt1"/>
                </a:solidFill>
                <a:latin typeface="Consolas"/>
                <a:ea typeface="Consolas"/>
                <a:cs typeface="Consolas"/>
                <a:sym typeface="Consolas"/>
              </a:rPr>
              <a:t>CocinaController </a:t>
            </a:r>
            <a:r>
              <a:rPr lang="es" sz="1333">
                <a:solidFill>
                  <a:schemeClr val="lt1"/>
                </a:solidFill>
                <a:latin typeface="Consolas"/>
                <a:ea typeface="Consolas"/>
                <a:cs typeface="Consolas"/>
                <a:sym typeface="Consolas"/>
              </a:rPr>
              <a:t>{</a:t>
            </a:r>
            <a:endParaRPr sz="1333">
              <a:solidFill>
                <a:schemeClr val="lt1"/>
              </a:solidFill>
              <a:latin typeface="Consolas"/>
              <a:ea typeface="Consolas"/>
              <a:cs typeface="Consolas"/>
              <a:sym typeface="Consolas"/>
            </a:endParaRPr>
          </a:p>
          <a:p>
            <a:r>
              <a:rPr lang="es" sz="1333">
                <a:latin typeface="Consolas"/>
                <a:ea typeface="Consolas"/>
                <a:cs typeface="Consolas"/>
                <a:sym typeface="Consolas"/>
              </a:rPr>
              <a:t> </a:t>
            </a:r>
            <a:r>
              <a:rPr lang="es" sz="1333">
                <a:solidFill>
                  <a:schemeClr val="accent1"/>
                </a:solidFill>
                <a:latin typeface="Consolas"/>
                <a:ea typeface="Consolas"/>
                <a:cs typeface="Consolas"/>
                <a:sym typeface="Consolas"/>
              </a:rPr>
              <a:t>  </a:t>
            </a:r>
            <a:r>
              <a:rPr lang="es" sz="1333" b="1">
                <a:solidFill>
                  <a:schemeClr val="accent1"/>
                </a:solidFill>
                <a:latin typeface="Consolas"/>
                <a:ea typeface="Consolas"/>
                <a:cs typeface="Consolas"/>
                <a:sym typeface="Consolas"/>
              </a:rPr>
              <a:t> private CocineroService unCocineroService;</a:t>
            </a:r>
            <a:endParaRPr sz="1333">
              <a:solidFill>
                <a:schemeClr val="accent1"/>
              </a:solidFill>
              <a:latin typeface="Consolas"/>
              <a:ea typeface="Consolas"/>
              <a:cs typeface="Consolas"/>
              <a:sym typeface="Consolas"/>
            </a:endParaRPr>
          </a:p>
          <a:p>
            <a:endParaRPr sz="1333">
              <a:solidFill>
                <a:schemeClr val="lt2"/>
              </a:solidFill>
              <a:latin typeface="Consolas"/>
              <a:ea typeface="Consolas"/>
              <a:cs typeface="Consolas"/>
              <a:sym typeface="Consolas"/>
            </a:endParaRPr>
          </a:p>
          <a:p>
            <a:r>
              <a:rPr lang="es" sz="1333">
                <a:latin typeface="Consolas"/>
                <a:ea typeface="Consolas"/>
                <a:cs typeface="Consolas"/>
                <a:sym typeface="Consolas"/>
              </a:rPr>
              <a:t>    </a:t>
            </a:r>
            <a:r>
              <a:rPr lang="es" sz="1333">
                <a:solidFill>
                  <a:schemeClr val="lt1"/>
                </a:solidFill>
                <a:latin typeface="Consolas"/>
                <a:ea typeface="Consolas"/>
                <a:cs typeface="Consolas"/>
                <a:sym typeface="Consolas"/>
              </a:rPr>
              <a:t>@Autowired </a:t>
            </a:r>
            <a:endParaRPr sz="1333">
              <a:solidFill>
                <a:schemeClr val="lt1"/>
              </a:solidFill>
              <a:latin typeface="Consolas"/>
              <a:ea typeface="Consolas"/>
              <a:cs typeface="Consolas"/>
              <a:sym typeface="Consolas"/>
            </a:endParaRPr>
          </a:p>
          <a:p>
            <a:r>
              <a:rPr lang="es" sz="1333">
                <a:solidFill>
                  <a:schemeClr val="lt1"/>
                </a:solidFill>
                <a:latin typeface="Consolas"/>
                <a:ea typeface="Consolas"/>
                <a:cs typeface="Consolas"/>
                <a:sym typeface="Consolas"/>
              </a:rPr>
              <a:t>    public void </a:t>
            </a:r>
            <a:r>
              <a:rPr lang="es" sz="1333">
                <a:solidFill>
                  <a:schemeClr val="accent4"/>
                </a:solidFill>
                <a:latin typeface="Consolas"/>
                <a:ea typeface="Consolas"/>
                <a:cs typeface="Consolas"/>
                <a:sym typeface="Consolas"/>
              </a:rPr>
              <a:t>setCocineroService </a:t>
            </a:r>
            <a:r>
              <a:rPr lang="es" sz="1333">
                <a:solidFill>
                  <a:schemeClr val="lt1"/>
                </a:solidFill>
                <a:latin typeface="Consolas"/>
                <a:ea typeface="Consolas"/>
                <a:cs typeface="Consolas"/>
                <a:sym typeface="Consolas"/>
              </a:rPr>
              <a:t>(</a:t>
            </a:r>
            <a:r>
              <a:rPr lang="es" sz="1333" b="1">
                <a:solidFill>
                  <a:schemeClr val="accent4"/>
                </a:solidFill>
                <a:latin typeface="Consolas"/>
                <a:ea typeface="Consolas"/>
                <a:cs typeface="Consolas"/>
                <a:sym typeface="Consolas"/>
              </a:rPr>
              <a:t>CocineroService</a:t>
            </a:r>
            <a:r>
              <a:rPr lang="es" sz="1333">
                <a:solidFill>
                  <a:schemeClr val="accent4"/>
                </a:solidFill>
                <a:latin typeface="Consolas"/>
                <a:ea typeface="Consolas"/>
                <a:cs typeface="Consolas"/>
                <a:sym typeface="Consolas"/>
              </a:rPr>
              <a:t> cocineroService</a:t>
            </a:r>
            <a:r>
              <a:rPr lang="es" sz="1333">
                <a:solidFill>
                  <a:schemeClr val="lt1"/>
                </a:solidFill>
                <a:latin typeface="Consolas"/>
                <a:ea typeface="Consolas"/>
                <a:cs typeface="Consolas"/>
                <a:sym typeface="Consolas"/>
              </a:rPr>
              <a:t>) {</a:t>
            </a:r>
            <a:endParaRPr sz="1333">
              <a:solidFill>
                <a:schemeClr val="lt1"/>
              </a:solidFill>
              <a:latin typeface="Consolas"/>
              <a:ea typeface="Consolas"/>
              <a:cs typeface="Consolas"/>
              <a:sym typeface="Consolas"/>
            </a:endParaRPr>
          </a:p>
          <a:p>
            <a:r>
              <a:rPr lang="es" sz="1333">
                <a:solidFill>
                  <a:schemeClr val="lt1"/>
                </a:solidFill>
                <a:latin typeface="Consolas"/>
                <a:ea typeface="Consolas"/>
                <a:cs typeface="Consolas"/>
                <a:sym typeface="Consolas"/>
              </a:rPr>
              <a:t>        </a:t>
            </a:r>
            <a:r>
              <a:rPr lang="es" sz="1333" b="1">
                <a:solidFill>
                  <a:schemeClr val="accent1"/>
                </a:solidFill>
                <a:latin typeface="Consolas"/>
                <a:ea typeface="Consolas"/>
                <a:cs typeface="Consolas"/>
                <a:sym typeface="Consolas"/>
              </a:rPr>
              <a:t>this.unCocineroService </a:t>
            </a:r>
            <a:r>
              <a:rPr lang="es" sz="1333">
                <a:solidFill>
                  <a:schemeClr val="lt1"/>
                </a:solidFill>
                <a:latin typeface="Consolas"/>
                <a:ea typeface="Consolas"/>
                <a:cs typeface="Consolas"/>
                <a:sym typeface="Consolas"/>
              </a:rPr>
              <a:t>=</a:t>
            </a:r>
            <a:r>
              <a:rPr lang="es" sz="1333">
                <a:latin typeface="Consolas"/>
                <a:ea typeface="Consolas"/>
                <a:cs typeface="Consolas"/>
                <a:sym typeface="Consolas"/>
              </a:rPr>
              <a:t> </a:t>
            </a:r>
            <a:r>
              <a:rPr lang="es" sz="1333">
                <a:solidFill>
                  <a:schemeClr val="accent4"/>
                </a:solidFill>
                <a:latin typeface="Consolas"/>
                <a:ea typeface="Consolas"/>
                <a:cs typeface="Consolas"/>
                <a:sym typeface="Consolas"/>
              </a:rPr>
              <a:t>cocineroService</a:t>
            </a:r>
            <a:r>
              <a:rPr lang="es" sz="1333">
                <a:solidFill>
                  <a:schemeClr val="lt1"/>
                </a:solidFill>
                <a:latin typeface="Consolas"/>
                <a:ea typeface="Consolas"/>
                <a:cs typeface="Consolas"/>
                <a:sym typeface="Consolas"/>
              </a:rPr>
              <a:t>;</a:t>
            </a:r>
            <a:endParaRPr sz="1333">
              <a:solidFill>
                <a:schemeClr val="lt1"/>
              </a:solidFill>
              <a:latin typeface="Consolas"/>
              <a:ea typeface="Consolas"/>
              <a:cs typeface="Consolas"/>
              <a:sym typeface="Consolas"/>
            </a:endParaRPr>
          </a:p>
          <a:p>
            <a:r>
              <a:rPr lang="es" sz="1333">
                <a:solidFill>
                  <a:schemeClr val="lt1"/>
                </a:solidFill>
                <a:latin typeface="Consolas"/>
                <a:ea typeface="Consolas"/>
                <a:cs typeface="Consolas"/>
                <a:sym typeface="Consolas"/>
              </a:rPr>
              <a:t>    }</a:t>
            </a:r>
            <a:endParaRPr sz="1333">
              <a:solidFill>
                <a:schemeClr val="lt1"/>
              </a:solidFill>
              <a:latin typeface="Consolas"/>
              <a:ea typeface="Consolas"/>
              <a:cs typeface="Consolas"/>
              <a:sym typeface="Consolas"/>
            </a:endParaRPr>
          </a:p>
          <a:p>
            <a:pPr marL="0" lvl="1"/>
            <a:endParaRPr sz="1333">
              <a:solidFill>
                <a:schemeClr val="accent3"/>
              </a:solidFill>
              <a:latin typeface="Consolas"/>
              <a:ea typeface="Consolas"/>
              <a:cs typeface="Consolas"/>
              <a:sym typeface="Consolas"/>
            </a:endParaRPr>
          </a:p>
          <a:p>
            <a:pPr marL="0" lvl="1"/>
            <a:r>
              <a:rPr lang="es" sz="1333">
                <a:solidFill>
                  <a:schemeClr val="accent3"/>
                </a:solidFill>
                <a:latin typeface="Consolas"/>
                <a:ea typeface="Consolas"/>
                <a:cs typeface="Consolas"/>
                <a:sym typeface="Consolas"/>
              </a:rPr>
              <a:t>    public String </a:t>
            </a:r>
            <a:r>
              <a:rPr lang="es" sz="1333" b="1">
                <a:solidFill>
                  <a:schemeClr val="accent3"/>
                </a:solidFill>
                <a:latin typeface="Consolas"/>
                <a:ea typeface="Consolas"/>
                <a:cs typeface="Consolas"/>
                <a:sym typeface="Consolas"/>
              </a:rPr>
              <a:t>prepararPlato</a:t>
            </a:r>
            <a:r>
              <a:rPr lang="es" sz="1333">
                <a:solidFill>
                  <a:schemeClr val="accent3"/>
                </a:solidFill>
                <a:latin typeface="Consolas"/>
                <a:ea typeface="Consolas"/>
                <a:cs typeface="Consolas"/>
                <a:sym typeface="Consolas"/>
              </a:rPr>
              <a:t>(String ingredientes,String menu) {</a:t>
            </a:r>
            <a:endParaRPr sz="1333">
              <a:solidFill>
                <a:schemeClr val="accent3"/>
              </a:solidFill>
              <a:latin typeface="Consolas"/>
              <a:ea typeface="Consolas"/>
              <a:cs typeface="Consolas"/>
              <a:sym typeface="Consolas"/>
            </a:endParaRPr>
          </a:p>
          <a:p>
            <a:pPr marL="0" lvl="1"/>
            <a:r>
              <a:rPr lang="es" sz="1333">
                <a:solidFill>
                  <a:schemeClr val="accent3"/>
                </a:solidFill>
                <a:latin typeface="Consolas"/>
                <a:ea typeface="Consolas"/>
                <a:cs typeface="Consolas"/>
                <a:sym typeface="Consolas"/>
              </a:rPr>
              <a:t>        </a:t>
            </a:r>
            <a:r>
              <a:rPr lang="es" sz="1333" b="1">
                <a:solidFill>
                  <a:schemeClr val="accent3"/>
                </a:solidFill>
                <a:latin typeface="Consolas"/>
                <a:ea typeface="Consolas"/>
                <a:cs typeface="Consolas"/>
                <a:sym typeface="Consolas"/>
              </a:rPr>
              <a:t>this.unCocineroService</a:t>
            </a:r>
            <a:r>
              <a:rPr lang="es" sz="1333">
                <a:solidFill>
                  <a:schemeClr val="accent3"/>
                </a:solidFill>
                <a:latin typeface="Consolas"/>
                <a:ea typeface="Consolas"/>
                <a:cs typeface="Consolas"/>
                <a:sym typeface="Consolas"/>
              </a:rPr>
              <a:t>.setIngredientes(ingredientes);</a:t>
            </a:r>
            <a:endParaRPr sz="1333">
              <a:solidFill>
                <a:schemeClr val="accent3"/>
              </a:solidFill>
              <a:latin typeface="Consolas"/>
              <a:ea typeface="Consolas"/>
              <a:cs typeface="Consolas"/>
              <a:sym typeface="Consolas"/>
            </a:endParaRPr>
          </a:p>
          <a:p>
            <a:pPr marL="0" lvl="1"/>
            <a:r>
              <a:rPr lang="es" sz="1333" b="1">
                <a:solidFill>
                  <a:schemeClr val="accent3"/>
                </a:solidFill>
                <a:latin typeface="Consolas"/>
                <a:ea typeface="Consolas"/>
                <a:cs typeface="Consolas"/>
                <a:sym typeface="Consolas"/>
              </a:rPr>
              <a:t>        this.unCocineroService</a:t>
            </a:r>
            <a:r>
              <a:rPr lang="es" sz="1333">
                <a:solidFill>
                  <a:schemeClr val="accent3"/>
                </a:solidFill>
                <a:latin typeface="Consolas"/>
                <a:ea typeface="Consolas"/>
                <a:cs typeface="Consolas"/>
                <a:sym typeface="Consolas"/>
              </a:rPr>
              <a:t>.setMenu(menu);</a:t>
            </a:r>
            <a:endParaRPr sz="1333">
              <a:solidFill>
                <a:schemeClr val="accent3"/>
              </a:solidFill>
              <a:latin typeface="Consolas"/>
              <a:ea typeface="Consolas"/>
              <a:cs typeface="Consolas"/>
              <a:sym typeface="Consolas"/>
            </a:endParaRPr>
          </a:p>
          <a:p>
            <a:pPr marL="0" lvl="1"/>
            <a:r>
              <a:rPr lang="es" sz="1333">
                <a:solidFill>
                  <a:schemeClr val="accent3"/>
                </a:solidFill>
                <a:latin typeface="Consolas"/>
                <a:ea typeface="Consolas"/>
                <a:cs typeface="Consolas"/>
                <a:sym typeface="Consolas"/>
              </a:rPr>
              <a:t>        String platoListo = </a:t>
            </a:r>
            <a:r>
              <a:rPr lang="es" sz="1333" b="1">
                <a:solidFill>
                  <a:schemeClr val="accent3"/>
                </a:solidFill>
                <a:latin typeface="Consolas"/>
                <a:ea typeface="Consolas"/>
                <a:cs typeface="Consolas"/>
                <a:sym typeface="Consolas"/>
              </a:rPr>
              <a:t>this.unCocineroService</a:t>
            </a:r>
            <a:r>
              <a:rPr lang="es" sz="1333">
                <a:solidFill>
                  <a:schemeClr val="accent3"/>
                </a:solidFill>
                <a:latin typeface="Consolas"/>
                <a:ea typeface="Consolas"/>
                <a:cs typeface="Consolas"/>
                <a:sym typeface="Consolas"/>
              </a:rPr>
              <a:t>.getPlatoListo();</a:t>
            </a:r>
            <a:endParaRPr sz="1333">
              <a:solidFill>
                <a:schemeClr val="accent3"/>
              </a:solidFill>
              <a:latin typeface="Consolas"/>
              <a:ea typeface="Consolas"/>
              <a:cs typeface="Consolas"/>
              <a:sym typeface="Consolas"/>
            </a:endParaRPr>
          </a:p>
          <a:p>
            <a:pPr marL="0" lvl="1"/>
            <a:r>
              <a:rPr lang="es" sz="1333">
                <a:solidFill>
                  <a:schemeClr val="accent3"/>
                </a:solidFill>
                <a:latin typeface="Consolas"/>
                <a:ea typeface="Consolas"/>
                <a:cs typeface="Consolas"/>
                <a:sym typeface="Consolas"/>
              </a:rPr>
              <a:t>        </a:t>
            </a:r>
            <a:r>
              <a:rPr lang="es" sz="1333" b="1">
                <a:solidFill>
                  <a:schemeClr val="accent3"/>
                </a:solidFill>
                <a:latin typeface="Consolas"/>
                <a:ea typeface="Consolas"/>
                <a:cs typeface="Consolas"/>
                <a:sym typeface="Consolas"/>
              </a:rPr>
              <a:t>return </a:t>
            </a:r>
            <a:r>
              <a:rPr lang="es" sz="1333">
                <a:solidFill>
                  <a:schemeClr val="accent3"/>
                </a:solidFill>
                <a:latin typeface="Consolas"/>
                <a:ea typeface="Consolas"/>
                <a:cs typeface="Consolas"/>
                <a:sym typeface="Consolas"/>
              </a:rPr>
              <a:t>platoListo;</a:t>
            </a:r>
            <a:endParaRPr sz="1333">
              <a:solidFill>
                <a:schemeClr val="accent3"/>
              </a:solidFill>
              <a:latin typeface="Consolas"/>
              <a:ea typeface="Consolas"/>
              <a:cs typeface="Consolas"/>
              <a:sym typeface="Consolas"/>
            </a:endParaRPr>
          </a:p>
          <a:p>
            <a:pPr marL="0" lvl="1"/>
            <a:r>
              <a:rPr lang="es" sz="1333">
                <a:solidFill>
                  <a:schemeClr val="accent3"/>
                </a:solidFill>
                <a:latin typeface="Consolas"/>
                <a:ea typeface="Consolas"/>
                <a:cs typeface="Consolas"/>
                <a:sym typeface="Consolas"/>
              </a:rPr>
              <a:t>    }</a:t>
            </a:r>
            <a:endParaRPr sz="1333">
              <a:solidFill>
                <a:schemeClr val="accent3"/>
              </a:solidFill>
              <a:latin typeface="Consolas"/>
              <a:ea typeface="Consolas"/>
              <a:cs typeface="Consolas"/>
              <a:sym typeface="Consolas"/>
            </a:endParaRPr>
          </a:p>
          <a:p>
            <a:r>
              <a:rPr lang="es" sz="1333">
                <a:solidFill>
                  <a:schemeClr val="lt1"/>
                </a:solidFill>
                <a:latin typeface="Consolas"/>
                <a:ea typeface="Consolas"/>
                <a:cs typeface="Consolas"/>
                <a:sym typeface="Consolas"/>
              </a:rPr>
              <a:t>}</a:t>
            </a:r>
            <a:endParaRPr sz="1333">
              <a:solidFill>
                <a:schemeClr val="lt1"/>
              </a:solidFill>
              <a:latin typeface="Consolas"/>
              <a:ea typeface="Consolas"/>
              <a:cs typeface="Consolas"/>
              <a:sym typeface="Consolas"/>
            </a:endParaRPr>
          </a:p>
        </p:txBody>
      </p:sp>
      <p:sp>
        <p:nvSpPr>
          <p:cNvPr id="113" name="Google Shape;113;p17"/>
          <p:cNvSpPr/>
          <p:nvPr/>
        </p:nvSpPr>
        <p:spPr>
          <a:xfrm>
            <a:off x="8166400" y="2653467"/>
            <a:ext cx="3083200" cy="3394000"/>
          </a:xfrm>
          <a:prstGeom prst="wedgeRoundRectCallout">
            <a:avLst>
              <a:gd name="adj1" fmla="val -68754"/>
              <a:gd name="adj2" fmla="val -30056"/>
              <a:gd name="adj3" fmla="val 0"/>
            </a:avLst>
          </a:prstGeom>
          <a:solidFill>
            <a:schemeClr val="accent4"/>
          </a:solidFill>
          <a:ln>
            <a:noFill/>
          </a:ln>
        </p:spPr>
        <p:txBody>
          <a:bodyPr spcFirstLastPara="1" wrap="square" lIns="121900" tIns="121900" rIns="121900" bIns="121900" anchor="ctr" anchorCtr="0">
            <a:noAutofit/>
          </a:bodyPr>
          <a:lstStyle/>
          <a:p>
            <a:pPr algn="ctr"/>
            <a:r>
              <a:rPr lang="es" sz="2133">
                <a:latin typeface="Rubik Light"/>
                <a:ea typeface="Rubik Light"/>
                <a:cs typeface="Rubik Light"/>
                <a:sym typeface="Rubik Light"/>
              </a:rPr>
              <a:t>Creamos la propiedad con la dependencia de CocineroService que luego la asignaremos por medio del método set</a:t>
            </a:r>
            <a:endParaRPr sz="2267">
              <a:solidFill>
                <a:srgbClr val="FFFFFF"/>
              </a:solidFill>
              <a:latin typeface="Rubik Light"/>
              <a:ea typeface="Rubik Light"/>
              <a:cs typeface="Rubik Light"/>
              <a:sym typeface="Rubik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828767" y="796567"/>
            <a:ext cx="10372400" cy="763600"/>
          </a:xfrm>
          <a:prstGeom prst="rect">
            <a:avLst/>
          </a:prstGeom>
        </p:spPr>
        <p:txBody>
          <a:bodyPr spcFirstLastPara="1" vert="horz" wrap="square" lIns="121900" tIns="121900" rIns="121900" bIns="121900" rtlCol="0" anchor="ctr" anchorCtr="0">
            <a:noAutofit/>
          </a:bodyPr>
          <a:lstStyle/>
          <a:p>
            <a:pPr>
              <a:buNone/>
            </a:pPr>
            <a:r>
              <a:rPr lang="es"/>
              <a:t>Directo en propiedad</a:t>
            </a:r>
            <a:endParaRPr/>
          </a:p>
        </p:txBody>
      </p:sp>
      <p:sp>
        <p:nvSpPr>
          <p:cNvPr id="119" name="Google Shape;119;p18"/>
          <p:cNvSpPr txBox="1">
            <a:spLocks noGrp="1"/>
          </p:cNvSpPr>
          <p:nvPr>
            <p:ph type="body" idx="2"/>
          </p:nvPr>
        </p:nvSpPr>
        <p:spPr>
          <a:xfrm>
            <a:off x="828767" y="1560167"/>
            <a:ext cx="10372400" cy="3833600"/>
          </a:xfrm>
          <a:prstGeom prst="rect">
            <a:avLst/>
          </a:prstGeom>
        </p:spPr>
        <p:txBody>
          <a:bodyPr spcFirstLastPara="1" vert="horz" wrap="square" lIns="121900" tIns="121900" rIns="121900" bIns="121900" rtlCol="0" anchor="t" anchorCtr="0">
            <a:noAutofit/>
          </a:bodyPr>
          <a:lstStyle/>
          <a:p>
            <a:pPr marL="0" indent="0" algn="just">
              <a:lnSpc>
                <a:spcPct val="100000"/>
              </a:lnSpc>
              <a:buClr>
                <a:srgbClr val="000000"/>
              </a:buClr>
              <a:buNone/>
            </a:pPr>
            <a:r>
              <a:rPr lang="es"/>
              <a:t>Muy rápido y efectivo con clases muy pequeñas.</a:t>
            </a:r>
            <a:endParaRPr sz="1867"/>
          </a:p>
          <a:p>
            <a:pPr marL="0" indent="0">
              <a:spcAft>
                <a:spcPts val="1333"/>
              </a:spcAft>
              <a:buNone/>
            </a:pPr>
            <a:endParaRPr/>
          </a:p>
        </p:txBody>
      </p:sp>
      <p:sp>
        <p:nvSpPr>
          <p:cNvPr id="120" name="Google Shape;120;p18"/>
          <p:cNvSpPr/>
          <p:nvPr/>
        </p:nvSpPr>
        <p:spPr>
          <a:xfrm>
            <a:off x="828767" y="2307267"/>
            <a:ext cx="6874000" cy="3743600"/>
          </a:xfrm>
          <a:prstGeom prst="rect">
            <a:avLst/>
          </a:prstGeom>
          <a:solidFill>
            <a:srgbClr val="33383C"/>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s" sz="1467">
                <a:solidFill>
                  <a:schemeClr val="lt1"/>
                </a:solidFill>
                <a:latin typeface="Consolas"/>
                <a:ea typeface="Consolas"/>
                <a:cs typeface="Consolas"/>
                <a:sym typeface="Consolas"/>
              </a:rPr>
              <a:t>@Controller</a:t>
            </a:r>
            <a:endParaRPr sz="1467">
              <a:solidFill>
                <a:schemeClr val="lt1"/>
              </a:solidFill>
              <a:latin typeface="Consolas"/>
              <a:ea typeface="Consolas"/>
              <a:cs typeface="Consolas"/>
              <a:sym typeface="Consolas"/>
            </a:endParaRPr>
          </a:p>
          <a:p>
            <a:r>
              <a:rPr lang="es" sz="1467">
                <a:solidFill>
                  <a:schemeClr val="accent1"/>
                </a:solidFill>
                <a:latin typeface="Consolas"/>
                <a:ea typeface="Consolas"/>
                <a:cs typeface="Consolas"/>
                <a:sym typeface="Consolas"/>
              </a:rPr>
              <a:t>public class </a:t>
            </a:r>
            <a:r>
              <a:rPr lang="es" sz="1467" b="1">
                <a:solidFill>
                  <a:schemeClr val="accent4"/>
                </a:solidFill>
                <a:latin typeface="Consolas"/>
                <a:ea typeface="Consolas"/>
                <a:cs typeface="Consolas"/>
                <a:sym typeface="Consolas"/>
              </a:rPr>
              <a:t>CocinaController</a:t>
            </a:r>
            <a:r>
              <a:rPr lang="es" sz="1467" b="1">
                <a:solidFill>
                  <a:schemeClr val="lt1"/>
                </a:solidFill>
                <a:latin typeface="Consolas"/>
                <a:ea typeface="Consolas"/>
                <a:cs typeface="Consolas"/>
                <a:sym typeface="Consolas"/>
              </a:rPr>
              <a:t> </a:t>
            </a:r>
            <a:r>
              <a:rPr lang="es" sz="1467">
                <a:solidFill>
                  <a:schemeClr val="lt1"/>
                </a:solidFill>
                <a:latin typeface="Consolas"/>
                <a:ea typeface="Consolas"/>
                <a:cs typeface="Consolas"/>
                <a:sym typeface="Consolas"/>
              </a:rPr>
              <a:t>{</a:t>
            </a:r>
            <a:endParaRPr sz="1467">
              <a:solidFill>
                <a:schemeClr val="accent1"/>
              </a:solidFill>
              <a:latin typeface="Consolas"/>
              <a:ea typeface="Consolas"/>
              <a:cs typeface="Consolas"/>
              <a:sym typeface="Consolas"/>
            </a:endParaRPr>
          </a:p>
          <a:p>
            <a:endParaRPr sz="1467">
              <a:solidFill>
                <a:schemeClr val="lt2"/>
              </a:solidFill>
              <a:latin typeface="Consolas"/>
              <a:ea typeface="Consolas"/>
              <a:cs typeface="Consolas"/>
              <a:sym typeface="Consolas"/>
            </a:endParaRPr>
          </a:p>
          <a:p>
            <a:r>
              <a:rPr lang="es" sz="1467">
                <a:latin typeface="Consolas"/>
                <a:ea typeface="Consolas"/>
                <a:cs typeface="Consolas"/>
                <a:sym typeface="Consolas"/>
              </a:rPr>
              <a:t>    </a:t>
            </a:r>
            <a:r>
              <a:rPr lang="es" sz="1467">
                <a:solidFill>
                  <a:schemeClr val="lt1"/>
                </a:solidFill>
                <a:latin typeface="Consolas"/>
                <a:ea typeface="Consolas"/>
                <a:cs typeface="Consolas"/>
                <a:sym typeface="Consolas"/>
              </a:rPr>
              <a:t>@Autowired </a:t>
            </a:r>
            <a:endParaRPr sz="1467">
              <a:solidFill>
                <a:schemeClr val="lt1"/>
              </a:solidFill>
              <a:latin typeface="Consolas"/>
              <a:ea typeface="Consolas"/>
              <a:cs typeface="Consolas"/>
              <a:sym typeface="Consolas"/>
            </a:endParaRPr>
          </a:p>
          <a:p>
            <a:r>
              <a:rPr lang="es" sz="1467">
                <a:solidFill>
                  <a:schemeClr val="accent1"/>
                </a:solidFill>
                <a:latin typeface="Consolas"/>
                <a:ea typeface="Consolas"/>
                <a:cs typeface="Consolas"/>
                <a:sym typeface="Consolas"/>
              </a:rPr>
              <a:t>    private</a:t>
            </a:r>
            <a:r>
              <a:rPr lang="es" sz="1467">
                <a:solidFill>
                  <a:schemeClr val="lt1"/>
                </a:solidFill>
                <a:latin typeface="Consolas"/>
                <a:ea typeface="Consolas"/>
                <a:cs typeface="Consolas"/>
                <a:sym typeface="Consolas"/>
              </a:rPr>
              <a:t> </a:t>
            </a:r>
            <a:r>
              <a:rPr lang="es" sz="1467" b="1">
                <a:solidFill>
                  <a:schemeClr val="accent4"/>
                </a:solidFill>
                <a:latin typeface="Consolas"/>
                <a:ea typeface="Consolas"/>
                <a:cs typeface="Consolas"/>
                <a:sym typeface="Consolas"/>
              </a:rPr>
              <a:t>CocineroService</a:t>
            </a:r>
            <a:r>
              <a:rPr lang="es" sz="1467">
                <a:solidFill>
                  <a:schemeClr val="accent4"/>
                </a:solidFill>
                <a:latin typeface="Consolas"/>
                <a:ea typeface="Consolas"/>
                <a:cs typeface="Consolas"/>
                <a:sym typeface="Consolas"/>
              </a:rPr>
              <a:t> uncocineroService</a:t>
            </a:r>
            <a:r>
              <a:rPr lang="es" sz="1467">
                <a:solidFill>
                  <a:schemeClr val="lt1"/>
                </a:solidFill>
                <a:latin typeface="Consolas"/>
                <a:ea typeface="Consolas"/>
                <a:cs typeface="Consolas"/>
                <a:sym typeface="Consolas"/>
              </a:rPr>
              <a:t>;</a:t>
            </a:r>
            <a:endParaRPr sz="1467">
              <a:solidFill>
                <a:schemeClr val="lt1"/>
              </a:solidFill>
              <a:latin typeface="Consolas"/>
              <a:ea typeface="Consolas"/>
              <a:cs typeface="Consolas"/>
              <a:sym typeface="Consolas"/>
            </a:endParaRPr>
          </a:p>
          <a:p>
            <a:endParaRPr sz="1467">
              <a:solidFill>
                <a:schemeClr val="lt1"/>
              </a:solidFill>
              <a:latin typeface="Consolas"/>
              <a:ea typeface="Consolas"/>
              <a:cs typeface="Consolas"/>
              <a:sym typeface="Consolas"/>
            </a:endParaRPr>
          </a:p>
          <a:p>
            <a:r>
              <a:rPr lang="es" sz="1467">
                <a:solidFill>
                  <a:schemeClr val="lt1"/>
                </a:solidFill>
                <a:latin typeface="Consolas"/>
                <a:ea typeface="Consolas"/>
                <a:cs typeface="Consolas"/>
                <a:sym typeface="Consolas"/>
              </a:rPr>
              <a:t>   public</a:t>
            </a:r>
            <a:r>
              <a:rPr lang="es" sz="1467">
                <a:latin typeface="Consolas"/>
                <a:ea typeface="Consolas"/>
                <a:cs typeface="Consolas"/>
                <a:sym typeface="Consolas"/>
              </a:rPr>
              <a:t> </a:t>
            </a:r>
            <a:r>
              <a:rPr lang="es" sz="1467">
                <a:solidFill>
                  <a:srgbClr val="FF5722"/>
                </a:solidFill>
                <a:latin typeface="Consolas"/>
                <a:ea typeface="Consolas"/>
                <a:cs typeface="Consolas"/>
                <a:sym typeface="Consolas"/>
              </a:rPr>
              <a:t>String </a:t>
            </a:r>
            <a:r>
              <a:rPr lang="es" sz="1467">
                <a:solidFill>
                  <a:srgbClr val="8BC34A"/>
                </a:solidFill>
                <a:latin typeface="Consolas"/>
                <a:ea typeface="Consolas"/>
                <a:cs typeface="Consolas"/>
                <a:sym typeface="Consolas"/>
              </a:rPr>
              <a:t>prepararPlato </a:t>
            </a:r>
            <a:r>
              <a:rPr lang="es" sz="1467">
                <a:solidFill>
                  <a:schemeClr val="lt1"/>
                </a:solidFill>
                <a:latin typeface="Consolas"/>
                <a:ea typeface="Consolas"/>
                <a:cs typeface="Consolas"/>
                <a:sym typeface="Consolas"/>
              </a:rPr>
              <a:t>(</a:t>
            </a:r>
            <a:r>
              <a:rPr lang="es" sz="1467">
                <a:solidFill>
                  <a:srgbClr val="FF5722"/>
                </a:solidFill>
                <a:latin typeface="Consolas"/>
                <a:ea typeface="Consolas"/>
                <a:cs typeface="Consolas"/>
                <a:sym typeface="Consolas"/>
              </a:rPr>
              <a:t>String</a:t>
            </a:r>
            <a:r>
              <a:rPr lang="es" sz="1467">
                <a:solidFill>
                  <a:schemeClr val="lt1"/>
                </a:solidFill>
                <a:latin typeface="Consolas"/>
                <a:ea typeface="Consolas"/>
                <a:cs typeface="Consolas"/>
                <a:sym typeface="Consolas"/>
              </a:rPr>
              <a:t> ingredientes, </a:t>
            </a:r>
            <a:r>
              <a:rPr lang="es" sz="1467">
                <a:solidFill>
                  <a:srgbClr val="FF5722"/>
                </a:solidFill>
                <a:latin typeface="Consolas"/>
                <a:ea typeface="Consolas"/>
                <a:cs typeface="Consolas"/>
                <a:sym typeface="Consolas"/>
              </a:rPr>
              <a:t>String </a:t>
            </a:r>
            <a:r>
              <a:rPr lang="es" sz="1467">
                <a:solidFill>
                  <a:schemeClr val="lt1"/>
                </a:solidFill>
                <a:latin typeface="Consolas"/>
                <a:ea typeface="Consolas"/>
                <a:cs typeface="Consolas"/>
                <a:sym typeface="Consolas"/>
              </a:rPr>
              <a:t>menu) {</a:t>
            </a:r>
            <a:endParaRPr sz="1467">
              <a:solidFill>
                <a:schemeClr val="lt1"/>
              </a:solidFill>
              <a:latin typeface="Consolas"/>
              <a:ea typeface="Consolas"/>
              <a:cs typeface="Consolas"/>
              <a:sym typeface="Consolas"/>
            </a:endParaRPr>
          </a:p>
          <a:p>
            <a:r>
              <a:rPr lang="es" sz="1467">
                <a:solidFill>
                  <a:schemeClr val="lt1"/>
                </a:solidFill>
                <a:latin typeface="Consolas"/>
                <a:ea typeface="Consolas"/>
                <a:cs typeface="Consolas"/>
                <a:sym typeface="Consolas"/>
              </a:rPr>
              <a:t>    }</a:t>
            </a:r>
            <a:endParaRPr sz="1467">
              <a:solidFill>
                <a:schemeClr val="lt1"/>
              </a:solidFill>
              <a:latin typeface="Consolas"/>
              <a:ea typeface="Consolas"/>
              <a:cs typeface="Consolas"/>
              <a:sym typeface="Consolas"/>
            </a:endParaRPr>
          </a:p>
          <a:p>
            <a:pPr marL="0" lvl="1"/>
            <a:endParaRPr sz="1467">
              <a:solidFill>
                <a:schemeClr val="accent3"/>
              </a:solidFill>
              <a:latin typeface="Consolas"/>
              <a:ea typeface="Consolas"/>
              <a:cs typeface="Consolas"/>
              <a:sym typeface="Consolas"/>
            </a:endParaRPr>
          </a:p>
          <a:p>
            <a:pPr marL="0" lvl="1"/>
            <a:r>
              <a:rPr lang="es" sz="1467">
                <a:solidFill>
                  <a:schemeClr val="accent3"/>
                </a:solidFill>
                <a:latin typeface="Consolas"/>
                <a:ea typeface="Consolas"/>
                <a:cs typeface="Consolas"/>
                <a:sym typeface="Consolas"/>
              </a:rPr>
              <a:t>       </a:t>
            </a:r>
            <a:r>
              <a:rPr lang="es" sz="1467" b="1">
                <a:solidFill>
                  <a:schemeClr val="accent3"/>
                </a:solidFill>
                <a:latin typeface="Consolas"/>
                <a:ea typeface="Consolas"/>
                <a:cs typeface="Consolas"/>
                <a:sym typeface="Consolas"/>
              </a:rPr>
              <a:t>unCocineroService</a:t>
            </a:r>
            <a:r>
              <a:rPr lang="es" sz="1467">
                <a:solidFill>
                  <a:schemeClr val="accent3"/>
                </a:solidFill>
                <a:latin typeface="Consolas"/>
                <a:ea typeface="Consolas"/>
                <a:cs typeface="Consolas"/>
                <a:sym typeface="Consolas"/>
              </a:rPr>
              <a:t>.setIngredientes(</a:t>
            </a:r>
            <a:r>
              <a:rPr lang="es" sz="1467">
                <a:solidFill>
                  <a:srgbClr val="FF9800"/>
                </a:solidFill>
                <a:latin typeface="Consolas"/>
                <a:ea typeface="Consolas"/>
                <a:cs typeface="Consolas"/>
                <a:sym typeface="Consolas"/>
              </a:rPr>
              <a:t>ingredientes</a:t>
            </a:r>
            <a:r>
              <a:rPr lang="es" sz="1467">
                <a:solidFill>
                  <a:schemeClr val="accent3"/>
                </a:solidFill>
                <a:latin typeface="Consolas"/>
                <a:ea typeface="Consolas"/>
                <a:cs typeface="Consolas"/>
                <a:sym typeface="Consolas"/>
              </a:rPr>
              <a:t>);</a:t>
            </a:r>
            <a:endParaRPr sz="1467">
              <a:solidFill>
                <a:schemeClr val="accent3"/>
              </a:solidFill>
              <a:latin typeface="Consolas"/>
              <a:ea typeface="Consolas"/>
              <a:cs typeface="Consolas"/>
              <a:sym typeface="Consolas"/>
            </a:endParaRPr>
          </a:p>
          <a:p>
            <a:pPr marL="0" lvl="1"/>
            <a:r>
              <a:rPr lang="es" sz="1467" b="1">
                <a:solidFill>
                  <a:schemeClr val="accent3"/>
                </a:solidFill>
                <a:latin typeface="Consolas"/>
                <a:ea typeface="Consolas"/>
                <a:cs typeface="Consolas"/>
                <a:sym typeface="Consolas"/>
              </a:rPr>
              <a:t>       unCocineroService</a:t>
            </a:r>
            <a:r>
              <a:rPr lang="es" sz="1467">
                <a:solidFill>
                  <a:schemeClr val="accent3"/>
                </a:solidFill>
                <a:latin typeface="Consolas"/>
                <a:ea typeface="Consolas"/>
                <a:cs typeface="Consolas"/>
                <a:sym typeface="Consolas"/>
              </a:rPr>
              <a:t>.setMenu(</a:t>
            </a:r>
            <a:r>
              <a:rPr lang="es" sz="1467">
                <a:solidFill>
                  <a:srgbClr val="FF9800"/>
                </a:solidFill>
                <a:latin typeface="Consolas"/>
                <a:ea typeface="Consolas"/>
                <a:cs typeface="Consolas"/>
                <a:sym typeface="Consolas"/>
              </a:rPr>
              <a:t>menu</a:t>
            </a:r>
            <a:r>
              <a:rPr lang="es" sz="1467">
                <a:solidFill>
                  <a:schemeClr val="accent3"/>
                </a:solidFill>
                <a:latin typeface="Consolas"/>
                <a:ea typeface="Consolas"/>
                <a:cs typeface="Consolas"/>
                <a:sym typeface="Consolas"/>
              </a:rPr>
              <a:t>);</a:t>
            </a:r>
            <a:endParaRPr sz="1467">
              <a:solidFill>
                <a:schemeClr val="accent3"/>
              </a:solidFill>
              <a:latin typeface="Consolas"/>
              <a:ea typeface="Consolas"/>
              <a:cs typeface="Consolas"/>
              <a:sym typeface="Consolas"/>
            </a:endParaRPr>
          </a:p>
          <a:p>
            <a:pPr marL="0" lvl="1"/>
            <a:r>
              <a:rPr lang="es" sz="1467">
                <a:solidFill>
                  <a:schemeClr val="accent3"/>
                </a:solidFill>
                <a:latin typeface="Consolas"/>
                <a:ea typeface="Consolas"/>
                <a:cs typeface="Consolas"/>
                <a:sym typeface="Consolas"/>
              </a:rPr>
              <a:t>      </a:t>
            </a:r>
            <a:r>
              <a:rPr lang="es" sz="1467">
                <a:solidFill>
                  <a:srgbClr val="F44336"/>
                </a:solidFill>
                <a:latin typeface="Consolas"/>
                <a:ea typeface="Consolas"/>
                <a:cs typeface="Consolas"/>
                <a:sym typeface="Consolas"/>
              </a:rPr>
              <a:t> String</a:t>
            </a:r>
            <a:r>
              <a:rPr lang="es" sz="1467">
                <a:solidFill>
                  <a:schemeClr val="accent3"/>
                </a:solidFill>
                <a:latin typeface="Consolas"/>
                <a:ea typeface="Consolas"/>
                <a:cs typeface="Consolas"/>
                <a:sym typeface="Consolas"/>
              </a:rPr>
              <a:t> platoListo = </a:t>
            </a:r>
            <a:r>
              <a:rPr lang="es" sz="1467" b="1">
                <a:solidFill>
                  <a:schemeClr val="accent3"/>
                </a:solidFill>
                <a:latin typeface="Consolas"/>
                <a:ea typeface="Consolas"/>
                <a:cs typeface="Consolas"/>
                <a:sym typeface="Consolas"/>
              </a:rPr>
              <a:t>unCocineroService</a:t>
            </a:r>
            <a:r>
              <a:rPr lang="es" sz="1467">
                <a:solidFill>
                  <a:schemeClr val="accent3"/>
                </a:solidFill>
                <a:latin typeface="Consolas"/>
                <a:ea typeface="Consolas"/>
                <a:cs typeface="Consolas"/>
                <a:sym typeface="Consolas"/>
              </a:rPr>
              <a:t>.getPlatoListo();</a:t>
            </a:r>
            <a:endParaRPr sz="1467">
              <a:solidFill>
                <a:schemeClr val="accent3"/>
              </a:solidFill>
              <a:latin typeface="Consolas"/>
              <a:ea typeface="Consolas"/>
              <a:cs typeface="Consolas"/>
              <a:sym typeface="Consolas"/>
            </a:endParaRPr>
          </a:p>
          <a:p>
            <a:pPr marL="0" lvl="1"/>
            <a:r>
              <a:rPr lang="es" sz="1467">
                <a:solidFill>
                  <a:schemeClr val="accent3"/>
                </a:solidFill>
                <a:latin typeface="Consolas"/>
                <a:ea typeface="Consolas"/>
                <a:cs typeface="Consolas"/>
                <a:sym typeface="Consolas"/>
              </a:rPr>
              <a:t>        </a:t>
            </a:r>
            <a:r>
              <a:rPr lang="es" sz="1467" b="1">
                <a:solidFill>
                  <a:schemeClr val="accent3"/>
                </a:solidFill>
                <a:latin typeface="Consolas"/>
                <a:ea typeface="Consolas"/>
                <a:cs typeface="Consolas"/>
                <a:sym typeface="Consolas"/>
              </a:rPr>
              <a:t>return </a:t>
            </a:r>
            <a:r>
              <a:rPr lang="es" sz="1467">
                <a:solidFill>
                  <a:schemeClr val="accent3"/>
                </a:solidFill>
                <a:latin typeface="Consolas"/>
                <a:ea typeface="Consolas"/>
                <a:cs typeface="Consolas"/>
                <a:sym typeface="Consolas"/>
              </a:rPr>
              <a:t>platoListo;</a:t>
            </a:r>
            <a:endParaRPr sz="1467">
              <a:solidFill>
                <a:schemeClr val="accent3"/>
              </a:solidFill>
              <a:latin typeface="Consolas"/>
              <a:ea typeface="Consolas"/>
              <a:cs typeface="Consolas"/>
              <a:sym typeface="Consolas"/>
            </a:endParaRPr>
          </a:p>
          <a:p>
            <a:pPr marL="0" lvl="1"/>
            <a:r>
              <a:rPr lang="es" sz="1467">
                <a:solidFill>
                  <a:schemeClr val="accent3"/>
                </a:solidFill>
                <a:latin typeface="Consolas"/>
                <a:ea typeface="Consolas"/>
                <a:cs typeface="Consolas"/>
                <a:sym typeface="Consolas"/>
              </a:rPr>
              <a:t>    }</a:t>
            </a:r>
            <a:endParaRPr sz="1467">
              <a:solidFill>
                <a:schemeClr val="accent3"/>
              </a:solidFill>
              <a:latin typeface="Consolas"/>
              <a:ea typeface="Consolas"/>
              <a:cs typeface="Consolas"/>
              <a:sym typeface="Consolas"/>
            </a:endParaRPr>
          </a:p>
          <a:p>
            <a:r>
              <a:rPr lang="es" sz="1467">
                <a:solidFill>
                  <a:schemeClr val="lt1"/>
                </a:solidFill>
                <a:latin typeface="Consolas"/>
                <a:ea typeface="Consolas"/>
                <a:cs typeface="Consolas"/>
                <a:sym typeface="Consolas"/>
              </a:rPr>
              <a:t>}</a:t>
            </a:r>
            <a:endParaRPr sz="1467">
              <a:solidFill>
                <a:schemeClr val="lt1"/>
              </a:solidFill>
              <a:latin typeface="Consolas"/>
              <a:ea typeface="Consolas"/>
              <a:cs typeface="Consolas"/>
              <a:sym typeface="Consolas"/>
            </a:endParaRPr>
          </a:p>
        </p:txBody>
      </p:sp>
      <p:sp>
        <p:nvSpPr>
          <p:cNvPr id="121" name="Google Shape;121;p18"/>
          <p:cNvSpPr/>
          <p:nvPr/>
        </p:nvSpPr>
        <p:spPr>
          <a:xfrm>
            <a:off x="8166400" y="2653467"/>
            <a:ext cx="3083200" cy="3394000"/>
          </a:xfrm>
          <a:prstGeom prst="wedgeRoundRectCallout">
            <a:avLst>
              <a:gd name="adj1" fmla="val -107297"/>
              <a:gd name="adj2" fmla="val -24994"/>
              <a:gd name="adj3" fmla="val 0"/>
            </a:avLst>
          </a:prstGeom>
          <a:solidFill>
            <a:schemeClr val="accent4"/>
          </a:solidFill>
          <a:ln>
            <a:noFill/>
          </a:ln>
        </p:spPr>
        <p:txBody>
          <a:bodyPr spcFirstLastPara="1" wrap="square" lIns="121900" tIns="121900" rIns="121900" bIns="121900" anchor="ctr" anchorCtr="0">
            <a:noAutofit/>
          </a:bodyPr>
          <a:lstStyle/>
          <a:p>
            <a:pPr algn="ctr"/>
            <a:r>
              <a:rPr lang="es" sz="2133">
                <a:latin typeface="Rubik Light"/>
                <a:ea typeface="Rubik Light"/>
                <a:cs typeface="Rubik Light"/>
                <a:sym typeface="Rubik Light"/>
              </a:rPr>
              <a:t>Directamente declaramos la propiedad con la dependencia de CocineroService con la @Autowired</a:t>
            </a:r>
            <a:endParaRPr sz="2267">
              <a:solidFill>
                <a:srgbClr val="FFFFFF"/>
              </a:solidFill>
              <a:latin typeface="Rubik Light"/>
              <a:ea typeface="Rubik Light"/>
              <a:cs typeface="Rubik Light"/>
              <a:sym typeface="Rubik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b="1" dirty="0" err="1"/>
              <a:t>Databases</a:t>
            </a:r>
            <a:r>
              <a:rPr lang="es-ES" b="1" dirty="0"/>
              <a:t> (JPA + </a:t>
            </a:r>
            <a:r>
              <a:rPr lang="es-ES" b="1" dirty="0" err="1"/>
              <a:t>Hibernate</a:t>
            </a:r>
            <a:r>
              <a:rPr lang="es-ES" b="1" dirty="0"/>
              <a:t>)</a:t>
            </a:r>
          </a:p>
          <a:p>
            <a:pPr marL="457200" indent="-457200">
              <a:buSzPct val="100000"/>
            </a:pPr>
            <a:r>
              <a:rPr lang="es-ES" dirty="0" err="1"/>
              <a:t>Fakers</a:t>
            </a:r>
            <a:endParaRPr lang="es-ES" dirty="0"/>
          </a:p>
          <a:p>
            <a:pPr marL="457200" indent="-457200">
              <a:buSzPct val="100000"/>
            </a:pPr>
            <a:r>
              <a:rPr lang="es-ES" dirty="0"/>
              <a:t>Modelos </a:t>
            </a:r>
          </a:p>
          <a:p>
            <a:pPr marL="457200" indent="-457200">
              <a:buSzPct val="100000"/>
            </a:pPr>
            <a:r>
              <a:rPr lang="es-ES" dirty="0"/>
              <a:t>Relaciones</a:t>
            </a:r>
          </a:p>
          <a:p>
            <a:pPr marL="457200" indent="-457200">
              <a:buSzPct val="100000"/>
            </a:pPr>
            <a:r>
              <a:rPr lang="es-ES" dirty="0" err="1"/>
              <a:t>Repositories</a:t>
            </a:r>
            <a:endParaRPr lang="es-ES" dirty="0"/>
          </a:p>
        </p:txBody>
      </p:sp>
    </p:spTree>
    <p:extLst>
      <p:ext uri="{BB962C8B-B14F-4D97-AF65-F5344CB8AC3E}">
        <p14:creationId xmlns:p14="http://schemas.microsoft.com/office/powerpoint/2010/main" val="44950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rafico 7">
            <a:extLst>
              <a:ext uri="{FF2B5EF4-FFF2-40B4-BE49-F238E27FC236}">
                <a16:creationId xmlns:a16="http://schemas.microsoft.com/office/drawing/2014/main" id="{D0090BE6-2FE9-7A04-4F47-F39F7510D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6088" y="4688284"/>
            <a:ext cx="534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rafico 6">
            <a:extLst>
              <a:ext uri="{FF2B5EF4-FFF2-40B4-BE49-F238E27FC236}">
                <a16:creationId xmlns:a16="http://schemas.microsoft.com/office/drawing/2014/main" id="{B05D4CF5-CA64-1855-383F-034587B3C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1670050"/>
            <a:ext cx="4260364" cy="450691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111239B-F439-FD13-0ED4-3FB1095AAE76}"/>
              </a:ext>
            </a:extLst>
          </p:cNvPr>
          <p:cNvSpPr txBox="1"/>
          <p:nvPr/>
        </p:nvSpPr>
        <p:spPr>
          <a:xfrm>
            <a:off x="4756150" y="331391"/>
            <a:ext cx="7435850" cy="4031873"/>
          </a:xfrm>
          <a:prstGeom prst="rect">
            <a:avLst/>
          </a:prstGeom>
          <a:noFill/>
        </p:spPr>
        <p:txBody>
          <a:bodyPr wrap="square">
            <a:spAutoFit/>
          </a:bodyPr>
          <a:lstStyle/>
          <a:p>
            <a:pPr algn="l"/>
            <a:r>
              <a:rPr lang="es-ES" sz="1600" b="1" i="0" dirty="0" err="1">
                <a:solidFill>
                  <a:srgbClr val="111112"/>
                </a:solidFill>
                <a:effectLst/>
                <a:latin typeface="Montserrat" panose="020F0502020204030204" pitchFamily="2" charset="0"/>
              </a:rPr>
              <a:t>Hibernate</a:t>
            </a:r>
            <a:endParaRPr lang="es-ES" sz="1600" b="1" i="0" dirty="0">
              <a:solidFill>
                <a:srgbClr val="111112"/>
              </a:solidFill>
              <a:effectLst/>
              <a:latin typeface="Montserrat" panose="020F0502020204030204" pitchFamily="2" charset="0"/>
            </a:endParaRPr>
          </a:p>
          <a:p>
            <a:pPr algn="l"/>
            <a:endParaRPr lang="es-ES" sz="1600" b="1" i="0" dirty="0">
              <a:solidFill>
                <a:srgbClr val="111112"/>
              </a:solidFill>
              <a:effectLst/>
              <a:latin typeface="Montserrat" panose="020F0502020204030204" pitchFamily="2" charset="0"/>
            </a:endParaRPr>
          </a:p>
          <a:p>
            <a:pPr algn="l">
              <a:buFont typeface="Arial" panose="020B0604020202020204" pitchFamily="34" charset="0"/>
              <a:buChar char="•"/>
            </a:pPr>
            <a:r>
              <a:rPr lang="es-ES" sz="1600" b="0" i="0" dirty="0">
                <a:solidFill>
                  <a:srgbClr val="111112"/>
                </a:solidFill>
                <a:effectLst/>
                <a:latin typeface="Archivo"/>
              </a:rPr>
              <a:t> Es open </a:t>
            </a:r>
            <a:r>
              <a:rPr lang="es-ES" sz="1600" b="0" i="0" dirty="0" err="1">
                <a:solidFill>
                  <a:srgbClr val="111112"/>
                </a:solidFill>
                <a:effectLst/>
                <a:latin typeface="Archivo"/>
              </a:rPr>
              <a:t>source</a:t>
            </a:r>
            <a:r>
              <a:rPr lang="es-ES" sz="1600" b="0" i="0" dirty="0">
                <a:solidFill>
                  <a:srgbClr val="111112"/>
                </a:solidFill>
                <a:effectLst/>
                <a:latin typeface="Archivo"/>
              </a:rPr>
              <a:t>: utiliza pocos recursos.</a:t>
            </a:r>
          </a:p>
          <a:p>
            <a:pPr algn="l">
              <a:buFont typeface="Arial" panose="020B0604020202020204" pitchFamily="34" charset="0"/>
              <a:buChar char="•"/>
            </a:pPr>
            <a:endParaRPr lang="es-ES" sz="1600" b="0" i="0" dirty="0">
              <a:solidFill>
                <a:srgbClr val="111112"/>
              </a:solidFill>
              <a:effectLst/>
              <a:latin typeface="Archivo"/>
            </a:endParaRPr>
          </a:p>
          <a:p>
            <a:pPr algn="l">
              <a:buFont typeface="Arial" panose="020B0604020202020204" pitchFamily="34" charset="0"/>
              <a:buChar char="•"/>
            </a:pPr>
            <a:r>
              <a:rPr lang="es-ES" sz="1600" b="0" i="0" dirty="0">
                <a:solidFill>
                  <a:srgbClr val="111112"/>
                </a:solidFill>
                <a:effectLst/>
                <a:latin typeface="Archivo"/>
              </a:rPr>
              <a:t> Tiene alta performance: es veloz porque la caché es internamente utilizada en el </a:t>
            </a:r>
            <a:r>
              <a:rPr lang="es-ES" sz="1600" b="0" i="0" dirty="0" err="1">
                <a:solidFill>
                  <a:srgbClr val="111112"/>
                </a:solidFill>
                <a:effectLst/>
                <a:latin typeface="Archivo"/>
              </a:rPr>
              <a:t>framework</a:t>
            </a:r>
            <a:r>
              <a:rPr lang="es-ES" sz="1600" b="0" i="0" dirty="0">
                <a:solidFill>
                  <a:srgbClr val="111112"/>
                </a:solidFill>
                <a:effectLst/>
                <a:latin typeface="Archivo"/>
              </a:rPr>
              <a:t>.</a:t>
            </a:r>
          </a:p>
          <a:p>
            <a:pPr algn="l">
              <a:buFont typeface="Arial" panose="020B0604020202020204" pitchFamily="34" charset="0"/>
              <a:buChar char="•"/>
            </a:pPr>
            <a:endParaRPr lang="es-ES" sz="1600" b="0" i="0" dirty="0">
              <a:solidFill>
                <a:srgbClr val="111112"/>
              </a:solidFill>
              <a:effectLst/>
              <a:latin typeface="Archivo"/>
            </a:endParaRPr>
          </a:p>
          <a:p>
            <a:pPr algn="l">
              <a:buFont typeface="Arial" panose="020B0604020202020204" pitchFamily="34" charset="0"/>
              <a:buChar char="•"/>
            </a:pPr>
            <a:r>
              <a:rPr lang="es-ES" sz="1600" b="0" i="0" dirty="0">
                <a:solidFill>
                  <a:srgbClr val="111112"/>
                </a:solidFill>
                <a:effectLst/>
                <a:latin typeface="Archivo"/>
              </a:rPr>
              <a:t>Posee </a:t>
            </a:r>
            <a:r>
              <a:rPr lang="es-ES" sz="1600" b="0" i="0" dirty="0" err="1">
                <a:solidFill>
                  <a:srgbClr val="111112"/>
                </a:solidFill>
                <a:effectLst/>
                <a:latin typeface="Archivo"/>
              </a:rPr>
              <a:t>queries</a:t>
            </a:r>
            <a:r>
              <a:rPr lang="es-ES" sz="1600" b="0" i="0" dirty="0">
                <a:solidFill>
                  <a:srgbClr val="111112"/>
                </a:solidFill>
                <a:effectLst/>
                <a:latin typeface="Archivo"/>
              </a:rPr>
              <a:t> independientes de la BD: con HQL (</a:t>
            </a:r>
            <a:r>
              <a:rPr lang="es-ES" sz="1600" b="0" i="0" dirty="0" err="1">
                <a:solidFill>
                  <a:srgbClr val="111112"/>
                </a:solidFill>
                <a:effectLst/>
                <a:latin typeface="Archivo"/>
              </a:rPr>
              <a:t>Hibernate</a:t>
            </a:r>
            <a:r>
              <a:rPr lang="es-ES" sz="1600" b="0" i="0" dirty="0">
                <a:solidFill>
                  <a:srgbClr val="111112"/>
                </a:solidFill>
                <a:effectLst/>
                <a:latin typeface="Archivo"/>
              </a:rPr>
              <a:t> </a:t>
            </a:r>
            <a:r>
              <a:rPr lang="es-ES" sz="1600" b="0" i="0" dirty="0" err="1">
                <a:solidFill>
                  <a:srgbClr val="111112"/>
                </a:solidFill>
                <a:effectLst/>
                <a:latin typeface="Archivo"/>
              </a:rPr>
              <a:t>Query</a:t>
            </a:r>
            <a:r>
              <a:rPr lang="es-ES" sz="1600" b="0" i="0" dirty="0">
                <a:solidFill>
                  <a:srgbClr val="111112"/>
                </a:solidFill>
                <a:effectLst/>
                <a:latin typeface="Archivo"/>
              </a:rPr>
              <a:t> </a:t>
            </a:r>
            <a:r>
              <a:rPr lang="es-ES" sz="1600" b="0" i="0" dirty="0" err="1">
                <a:solidFill>
                  <a:srgbClr val="111112"/>
                </a:solidFill>
                <a:effectLst/>
                <a:latin typeface="Archivo"/>
              </a:rPr>
              <a:t>Language</a:t>
            </a:r>
            <a:r>
              <a:rPr lang="es-ES" sz="1600" b="0" i="0" dirty="0">
                <a:solidFill>
                  <a:srgbClr val="111112"/>
                </a:solidFill>
                <a:effectLst/>
                <a:latin typeface="Archivo"/>
              </a:rPr>
              <a:t>) es posible generar </a:t>
            </a:r>
            <a:r>
              <a:rPr lang="es-ES" sz="1600" b="0" i="0" dirty="0" err="1">
                <a:solidFill>
                  <a:srgbClr val="111112"/>
                </a:solidFill>
                <a:effectLst/>
                <a:latin typeface="Archivo"/>
              </a:rPr>
              <a:t>queries</a:t>
            </a:r>
            <a:r>
              <a:rPr lang="es-ES" sz="1600" b="0" i="0" dirty="0">
                <a:solidFill>
                  <a:srgbClr val="111112"/>
                </a:solidFill>
                <a:effectLst/>
                <a:latin typeface="Archivo"/>
              </a:rPr>
              <a:t> independientes de la BD utilizada. Antes de </a:t>
            </a:r>
            <a:r>
              <a:rPr lang="es-ES" sz="1600" b="0" i="0" dirty="0" err="1">
                <a:solidFill>
                  <a:srgbClr val="111112"/>
                </a:solidFill>
                <a:effectLst/>
                <a:latin typeface="Archivo"/>
              </a:rPr>
              <a:t>Hibernate</a:t>
            </a:r>
            <a:r>
              <a:rPr lang="es-ES" sz="1600" b="0" i="0" dirty="0">
                <a:solidFill>
                  <a:srgbClr val="111112"/>
                </a:solidFill>
                <a:effectLst/>
                <a:latin typeface="Archivo"/>
              </a:rPr>
              <a:t> si la BD era cambiada, era necesario cambiar todas las </a:t>
            </a:r>
            <a:r>
              <a:rPr lang="es-ES" sz="1600" b="0" i="0" dirty="0" err="1">
                <a:solidFill>
                  <a:srgbClr val="111112"/>
                </a:solidFill>
                <a:effectLst/>
                <a:latin typeface="Archivo"/>
              </a:rPr>
              <a:t>queries</a:t>
            </a:r>
            <a:r>
              <a:rPr lang="es-ES" sz="1600" b="0" i="0" dirty="0">
                <a:solidFill>
                  <a:srgbClr val="111112"/>
                </a:solidFill>
                <a:effectLst/>
                <a:latin typeface="Archivo"/>
              </a:rPr>
              <a:t> en la aplicación.</a:t>
            </a:r>
          </a:p>
          <a:p>
            <a:pPr algn="l">
              <a:buFont typeface="Arial" panose="020B0604020202020204" pitchFamily="34" charset="0"/>
              <a:buChar char="•"/>
            </a:pPr>
            <a:endParaRPr lang="es-ES" sz="1600" b="0" i="0" dirty="0">
              <a:solidFill>
                <a:srgbClr val="111112"/>
              </a:solidFill>
              <a:effectLst/>
              <a:latin typeface="Archivo"/>
            </a:endParaRPr>
          </a:p>
          <a:p>
            <a:pPr algn="l">
              <a:buFont typeface="Arial" panose="020B0604020202020204" pitchFamily="34" charset="0"/>
              <a:buChar char="•"/>
            </a:pPr>
            <a:r>
              <a:rPr lang="es-ES" sz="1600" b="0" i="0" dirty="0">
                <a:solidFill>
                  <a:srgbClr val="111112"/>
                </a:solidFill>
                <a:effectLst/>
                <a:latin typeface="Archivo"/>
              </a:rPr>
              <a:t>Crea automáticamente las tablas.</a:t>
            </a:r>
          </a:p>
          <a:p>
            <a:pPr algn="l">
              <a:buFont typeface="Arial" panose="020B0604020202020204" pitchFamily="34" charset="0"/>
              <a:buChar char="•"/>
            </a:pPr>
            <a:endParaRPr lang="es-ES" sz="1600" b="0" i="0" dirty="0">
              <a:solidFill>
                <a:srgbClr val="111112"/>
              </a:solidFill>
              <a:effectLst/>
              <a:latin typeface="Archivo"/>
            </a:endParaRPr>
          </a:p>
          <a:p>
            <a:pPr algn="l">
              <a:buFont typeface="Arial" panose="020B0604020202020204" pitchFamily="34" charset="0"/>
              <a:buChar char="•"/>
            </a:pPr>
            <a:r>
              <a:rPr lang="es-ES" sz="1600" b="0" i="0" dirty="0">
                <a:solidFill>
                  <a:srgbClr val="111112"/>
                </a:solidFill>
                <a:effectLst/>
                <a:latin typeface="Archivo"/>
              </a:rPr>
              <a:t>Simplifica </a:t>
            </a:r>
            <a:r>
              <a:rPr lang="es-ES" sz="1600" b="0" i="0" dirty="0" err="1">
                <a:solidFill>
                  <a:srgbClr val="111112"/>
                </a:solidFill>
                <a:effectLst/>
                <a:latin typeface="Archivo"/>
              </a:rPr>
              <a:t>joins</a:t>
            </a:r>
            <a:r>
              <a:rPr lang="es-ES" sz="1600" b="0" i="0" dirty="0">
                <a:solidFill>
                  <a:srgbClr val="111112"/>
                </a:solidFill>
                <a:effectLst/>
                <a:latin typeface="Archivo"/>
              </a:rPr>
              <a:t> complejos: es posible traer datos de múltiples tablas.</a:t>
            </a:r>
          </a:p>
          <a:p>
            <a:pPr algn="l">
              <a:buFont typeface="Arial" panose="020B0604020202020204" pitchFamily="34" charset="0"/>
              <a:buChar char="•"/>
            </a:pPr>
            <a:endParaRPr lang="es-ES" sz="1600" b="0" i="0" dirty="0">
              <a:solidFill>
                <a:srgbClr val="111112"/>
              </a:solidFill>
              <a:effectLst/>
              <a:latin typeface="Archivo"/>
            </a:endParaRPr>
          </a:p>
          <a:p>
            <a:pPr algn="l">
              <a:buFont typeface="Arial" panose="020B0604020202020204" pitchFamily="34" charset="0"/>
              <a:buChar char="•"/>
            </a:pPr>
            <a:r>
              <a:rPr lang="es-ES" sz="1600" b="0" i="0" dirty="0">
                <a:solidFill>
                  <a:srgbClr val="111112"/>
                </a:solidFill>
                <a:effectLst/>
                <a:latin typeface="Archivo"/>
              </a:rPr>
              <a:t>Provee estadísticas a través del </a:t>
            </a:r>
            <a:r>
              <a:rPr lang="es-ES" sz="1600" b="0" i="0" dirty="0" err="1">
                <a:solidFill>
                  <a:srgbClr val="111112"/>
                </a:solidFill>
                <a:effectLst/>
                <a:latin typeface="Archivo"/>
              </a:rPr>
              <a:t>query</a:t>
            </a:r>
            <a:r>
              <a:rPr lang="es-ES" sz="1600" b="0" i="0" dirty="0">
                <a:solidFill>
                  <a:srgbClr val="111112"/>
                </a:solidFill>
                <a:effectLst/>
                <a:latin typeface="Archivo"/>
              </a:rPr>
              <a:t> caché, y sobre el status de la BD.</a:t>
            </a:r>
          </a:p>
        </p:txBody>
      </p:sp>
    </p:spTree>
    <p:extLst>
      <p:ext uri="{BB962C8B-B14F-4D97-AF65-F5344CB8AC3E}">
        <p14:creationId xmlns:p14="http://schemas.microsoft.com/office/powerpoint/2010/main" val="1343486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828767" y="796567"/>
            <a:ext cx="10372400" cy="763600"/>
          </a:xfrm>
          <a:prstGeom prst="rect">
            <a:avLst/>
          </a:prstGeom>
        </p:spPr>
        <p:txBody>
          <a:bodyPr spcFirstLastPara="1" vert="horz" wrap="square" lIns="121900" tIns="121900" rIns="121900" bIns="121900" rtlCol="0" anchor="ctr" anchorCtr="0">
            <a:noAutofit/>
          </a:bodyPr>
          <a:lstStyle/>
          <a:p>
            <a:pPr>
              <a:buNone/>
            </a:pPr>
            <a:r>
              <a:rPr lang="es"/>
              <a:t>Anotaciones</a:t>
            </a:r>
            <a:endParaRPr/>
          </a:p>
        </p:txBody>
      </p:sp>
      <p:sp>
        <p:nvSpPr>
          <p:cNvPr id="33" name="Google Shape;33;p7"/>
          <p:cNvSpPr txBox="1">
            <a:spLocks noGrp="1"/>
          </p:cNvSpPr>
          <p:nvPr>
            <p:ph type="body" idx="2"/>
          </p:nvPr>
        </p:nvSpPr>
        <p:spPr>
          <a:xfrm>
            <a:off x="828767" y="1560167"/>
            <a:ext cx="10372400" cy="3833600"/>
          </a:xfrm>
          <a:prstGeom prst="rect">
            <a:avLst/>
          </a:prstGeom>
        </p:spPr>
        <p:txBody>
          <a:bodyPr spcFirstLastPara="1" vert="horz" wrap="square" lIns="121900" tIns="121900" rIns="121900" bIns="121900" rtlCol="0" anchor="t" anchorCtr="0">
            <a:noAutofit/>
          </a:bodyPr>
          <a:lstStyle/>
          <a:p>
            <a:pPr marL="0" indent="0">
              <a:buNone/>
            </a:pPr>
            <a:r>
              <a:rPr lang="es"/>
              <a:t>Las anotaciones son una forma potente de añadir metadata para el mapeo de objetos y tablas relacionales. Esta metadata se inyecta en la clase POJO de Java a la par del código. </a:t>
            </a:r>
            <a:endParaRPr/>
          </a:p>
          <a:p>
            <a:pPr marL="0" indent="0">
              <a:spcBef>
                <a:spcPts val="1333"/>
              </a:spcBef>
              <a:spcAft>
                <a:spcPts val="1333"/>
              </a:spcAft>
              <a:buNone/>
            </a:pPr>
            <a:r>
              <a:rPr lang="es"/>
              <a:t>A continuación veremos las anotaciones que pertenecen al estándar JPA y son utilizados por Hibernate.</a:t>
            </a:r>
            <a:endParaRPr/>
          </a:p>
        </p:txBody>
      </p:sp>
      <p:sp>
        <p:nvSpPr>
          <p:cNvPr id="34" name="Google Shape;34;p7"/>
          <p:cNvSpPr/>
          <p:nvPr/>
        </p:nvSpPr>
        <p:spPr>
          <a:xfrm>
            <a:off x="1535333" y="3986667"/>
            <a:ext cx="2412400" cy="6916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pPr algn="ctr"/>
            <a:r>
              <a:rPr lang="es" sz="2400" b="1">
                <a:latin typeface="Rubik"/>
                <a:ea typeface="Rubik"/>
                <a:cs typeface="Rubik"/>
                <a:sym typeface="Rubik"/>
              </a:rPr>
              <a:t>@Entity</a:t>
            </a:r>
            <a:endParaRPr sz="2400" b="1">
              <a:latin typeface="Rubik"/>
              <a:ea typeface="Rubik"/>
              <a:cs typeface="Rubik"/>
              <a:sym typeface="Rubik"/>
            </a:endParaRPr>
          </a:p>
        </p:txBody>
      </p:sp>
      <p:sp>
        <p:nvSpPr>
          <p:cNvPr id="35" name="Google Shape;35;p7"/>
          <p:cNvSpPr/>
          <p:nvPr/>
        </p:nvSpPr>
        <p:spPr>
          <a:xfrm>
            <a:off x="5002300" y="3986667"/>
            <a:ext cx="2412400" cy="6916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pPr algn="ctr"/>
            <a:r>
              <a:rPr lang="es" sz="2400" b="1">
                <a:latin typeface="Rubik"/>
                <a:ea typeface="Rubik"/>
                <a:cs typeface="Rubik"/>
                <a:sym typeface="Rubik"/>
              </a:rPr>
              <a:t>@Table</a:t>
            </a:r>
            <a:endParaRPr sz="2400" b="1">
              <a:latin typeface="Rubik"/>
              <a:ea typeface="Rubik"/>
              <a:cs typeface="Rubik"/>
              <a:sym typeface="Rubik"/>
            </a:endParaRPr>
          </a:p>
        </p:txBody>
      </p:sp>
      <p:sp>
        <p:nvSpPr>
          <p:cNvPr id="36" name="Google Shape;36;p7"/>
          <p:cNvSpPr/>
          <p:nvPr/>
        </p:nvSpPr>
        <p:spPr>
          <a:xfrm>
            <a:off x="3442500" y="5168400"/>
            <a:ext cx="2954498" cy="6916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pPr algn="ctr"/>
            <a:r>
              <a:rPr lang="es" sz="2400" b="1">
                <a:latin typeface="Rubik"/>
                <a:ea typeface="Rubik"/>
                <a:cs typeface="Rubik"/>
                <a:sym typeface="Rubik"/>
              </a:rPr>
              <a:t>@GeneratedValue</a:t>
            </a:r>
            <a:endParaRPr sz="2400" b="1">
              <a:latin typeface="Rubik"/>
              <a:ea typeface="Rubik"/>
              <a:cs typeface="Rubik"/>
              <a:sym typeface="Rubik"/>
            </a:endParaRPr>
          </a:p>
        </p:txBody>
      </p:sp>
      <p:sp>
        <p:nvSpPr>
          <p:cNvPr id="37" name="Google Shape;37;p7"/>
          <p:cNvSpPr/>
          <p:nvPr/>
        </p:nvSpPr>
        <p:spPr>
          <a:xfrm>
            <a:off x="7069700" y="5168400"/>
            <a:ext cx="2412400" cy="6916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pPr algn="ctr"/>
            <a:r>
              <a:rPr lang="es" sz="2400" b="1">
                <a:latin typeface="Rubik"/>
                <a:ea typeface="Rubik"/>
                <a:cs typeface="Rubik"/>
                <a:sym typeface="Rubik"/>
              </a:rPr>
              <a:t>@Column</a:t>
            </a:r>
            <a:endParaRPr sz="2400" b="1">
              <a:latin typeface="Rubik"/>
              <a:ea typeface="Rubik"/>
              <a:cs typeface="Rubik"/>
              <a:sym typeface="Rubik"/>
            </a:endParaRPr>
          </a:p>
        </p:txBody>
      </p:sp>
      <p:sp>
        <p:nvSpPr>
          <p:cNvPr id="38" name="Google Shape;38;p7"/>
          <p:cNvSpPr/>
          <p:nvPr/>
        </p:nvSpPr>
        <p:spPr>
          <a:xfrm>
            <a:off x="8166300" y="3986667"/>
            <a:ext cx="2412400" cy="6916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pPr algn="ctr"/>
            <a:r>
              <a:rPr lang="es" sz="2400" b="1">
                <a:latin typeface="Rubik"/>
                <a:ea typeface="Rubik"/>
                <a:cs typeface="Rubik"/>
                <a:sym typeface="Rubik"/>
              </a:rPr>
              <a:t>@Id</a:t>
            </a:r>
            <a:endParaRPr sz="2400" b="1">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8"/>
          <p:cNvSpPr txBox="1">
            <a:spLocks noGrp="1"/>
          </p:cNvSpPr>
          <p:nvPr>
            <p:ph type="subTitle" idx="1"/>
          </p:nvPr>
        </p:nvSpPr>
        <p:spPr>
          <a:xfrm>
            <a:off x="828767" y="734200"/>
            <a:ext cx="10372400" cy="1044000"/>
          </a:xfrm>
          <a:prstGeom prst="rect">
            <a:avLst/>
          </a:prstGeom>
        </p:spPr>
        <p:txBody>
          <a:bodyPr spcFirstLastPara="1" vert="horz" wrap="square" lIns="121900" tIns="121900" rIns="121900" bIns="121900" rtlCol="0" anchor="ctr" anchorCtr="0">
            <a:noAutofit/>
          </a:bodyPr>
          <a:lstStyle/>
          <a:p>
            <a:pPr marL="0" indent="0"/>
            <a:r>
              <a:rPr lang="es">
                <a:solidFill>
                  <a:srgbClr val="000000"/>
                </a:solidFill>
              </a:rPr>
              <a:t>@Entity</a:t>
            </a:r>
            <a:endParaRPr>
              <a:solidFill>
                <a:srgbClr val="000000"/>
              </a:solidFill>
            </a:endParaRPr>
          </a:p>
        </p:txBody>
      </p:sp>
      <p:sp>
        <p:nvSpPr>
          <p:cNvPr id="44" name="Google Shape;44;p8"/>
          <p:cNvSpPr txBox="1">
            <a:spLocks noGrp="1"/>
          </p:cNvSpPr>
          <p:nvPr>
            <p:ph type="body" idx="2"/>
          </p:nvPr>
        </p:nvSpPr>
        <p:spPr>
          <a:xfrm>
            <a:off x="828767" y="1575767"/>
            <a:ext cx="5481200" cy="3615600"/>
          </a:xfrm>
          <a:prstGeom prst="rect">
            <a:avLst/>
          </a:prstGeom>
        </p:spPr>
        <p:txBody>
          <a:bodyPr spcFirstLastPara="1" vert="horz" wrap="square" lIns="121900" tIns="121900" rIns="121900" bIns="121900" rtlCol="0" anchor="t" anchorCtr="0">
            <a:noAutofit/>
          </a:bodyPr>
          <a:lstStyle/>
          <a:p>
            <a:pPr marL="0" indent="0">
              <a:lnSpc>
                <a:spcPct val="100000"/>
              </a:lnSpc>
              <a:buClr>
                <a:srgbClr val="000000"/>
              </a:buClr>
              <a:buSzPts val="1200"/>
              <a:buNone/>
            </a:pPr>
            <a:r>
              <a:rPr lang="es">
                <a:solidFill>
                  <a:srgbClr val="3F3F3F"/>
                </a:solidFill>
              </a:rPr>
              <a:t>Se etiqueta a la clase como un Bean del tipo entity que va a ser mapeado por el ORM con una tabla de la BD.</a:t>
            </a:r>
            <a:endParaRPr>
              <a:solidFill>
                <a:srgbClr val="3F3F3F"/>
              </a:solidFill>
            </a:endParaRPr>
          </a:p>
          <a:p>
            <a:pPr marL="0" indent="0">
              <a:lnSpc>
                <a:spcPct val="100000"/>
              </a:lnSpc>
              <a:buClr>
                <a:srgbClr val="000000"/>
              </a:buClr>
              <a:buSzPts val="1200"/>
              <a:buNone/>
            </a:pPr>
            <a:endParaRPr>
              <a:solidFill>
                <a:srgbClr val="3F3F3F"/>
              </a:solidFill>
            </a:endParaRPr>
          </a:p>
          <a:p>
            <a:pPr marL="0" indent="0">
              <a:lnSpc>
                <a:spcPct val="100000"/>
              </a:lnSpc>
              <a:buNone/>
            </a:pPr>
            <a:r>
              <a:rPr lang="es" sz="2667" b="1">
                <a:latin typeface="Rubik"/>
                <a:ea typeface="Rubik"/>
                <a:cs typeface="Rubik"/>
                <a:sym typeface="Rubik"/>
              </a:rPr>
              <a:t>@Table</a:t>
            </a:r>
            <a:endParaRPr sz="2667"/>
          </a:p>
          <a:p>
            <a:pPr marL="0" indent="0">
              <a:lnSpc>
                <a:spcPct val="100000"/>
              </a:lnSpc>
              <a:spcBef>
                <a:spcPts val="1333"/>
              </a:spcBef>
              <a:buClr>
                <a:srgbClr val="000000"/>
              </a:buClr>
              <a:buSzPts val="1200"/>
              <a:buNone/>
            </a:pPr>
            <a:r>
              <a:rPr lang="es">
                <a:solidFill>
                  <a:srgbClr val="3F3F3F"/>
                </a:solidFill>
              </a:rPr>
              <a:t>Especifica detalles de la tabla que va a ser usada para persistir la entidad en la BD. </a:t>
            </a:r>
            <a:endParaRPr>
              <a:solidFill>
                <a:srgbClr val="3F3F3F"/>
              </a:solidFill>
            </a:endParaRPr>
          </a:p>
          <a:p>
            <a:pPr>
              <a:lnSpc>
                <a:spcPct val="100000"/>
              </a:lnSpc>
              <a:buClr>
                <a:srgbClr val="3F3F3F"/>
              </a:buClr>
            </a:pPr>
            <a:r>
              <a:rPr lang="es">
                <a:solidFill>
                  <a:srgbClr val="3F3F3F"/>
                </a:solidFill>
              </a:rPr>
              <a:t>Con el atributo «name», podemos explicitar el nombre de la tabla a la que debe asociarse la clase. No es necesario usarlo si la tabla se llama exactamente igual que nuestra clase.</a:t>
            </a:r>
            <a:endParaRPr/>
          </a:p>
        </p:txBody>
      </p:sp>
      <p:graphicFrame>
        <p:nvGraphicFramePr>
          <p:cNvPr id="45" name="Google Shape;45;p8"/>
          <p:cNvGraphicFramePr/>
          <p:nvPr/>
        </p:nvGraphicFramePr>
        <p:xfrm>
          <a:off x="6679800" y="2189267"/>
          <a:ext cx="4569800" cy="3217333"/>
        </p:xfrm>
        <a:graphic>
          <a:graphicData uri="http://schemas.openxmlformats.org/drawingml/2006/table">
            <a:tbl>
              <a:tblPr>
                <a:noFill/>
              </a:tblPr>
              <a:tblGrid>
                <a:gridCol w="4569800">
                  <a:extLst>
                    <a:ext uri="{9D8B030D-6E8A-4147-A177-3AD203B41FA5}">
                      <a16:colId xmlns:a16="http://schemas.microsoft.com/office/drawing/2014/main" val="20000"/>
                    </a:ext>
                  </a:extLst>
                </a:gridCol>
              </a:tblGrid>
              <a:tr h="3217333">
                <a:tc>
                  <a:txBody>
                    <a:bodyPr/>
                    <a:lstStyle/>
                    <a:p>
                      <a:pPr marL="0" lvl="0" indent="0" algn="l" rtl="0">
                        <a:spcBef>
                          <a:spcPts val="0"/>
                        </a:spcBef>
                        <a:spcAft>
                          <a:spcPts val="0"/>
                        </a:spcAft>
                        <a:buNone/>
                      </a:pPr>
                      <a:r>
                        <a:rPr lang="es" sz="1300">
                          <a:solidFill>
                            <a:srgbClr val="CC0000"/>
                          </a:solidFill>
                          <a:latin typeface="Consolas"/>
                          <a:ea typeface="Consolas"/>
                          <a:cs typeface="Consolas"/>
                          <a:sym typeface="Consolas"/>
                        </a:rPr>
                        <a:t>@</a:t>
                      </a:r>
                      <a:r>
                        <a:rPr lang="es" sz="1300">
                          <a:solidFill>
                            <a:srgbClr val="6D9EEB"/>
                          </a:solidFill>
                          <a:latin typeface="Consolas"/>
                          <a:ea typeface="Consolas"/>
                          <a:cs typeface="Consolas"/>
                          <a:sym typeface="Consolas"/>
                        </a:rPr>
                        <a:t>Entity</a:t>
                      </a:r>
                      <a:endParaRPr sz="1300">
                        <a:solidFill>
                          <a:srgbClr val="939293"/>
                        </a:solidFill>
                        <a:latin typeface="Consolas"/>
                        <a:ea typeface="Consolas"/>
                        <a:cs typeface="Consolas"/>
                        <a:sym typeface="Consolas"/>
                      </a:endParaRPr>
                    </a:p>
                    <a:p>
                      <a:pPr marL="0" lvl="0" indent="0" algn="l" rtl="0">
                        <a:spcBef>
                          <a:spcPts val="0"/>
                        </a:spcBef>
                        <a:spcAft>
                          <a:spcPts val="0"/>
                        </a:spcAft>
                        <a:buNone/>
                      </a:pPr>
                      <a:r>
                        <a:rPr lang="es" sz="1300">
                          <a:solidFill>
                            <a:srgbClr val="CC0000"/>
                          </a:solidFill>
                          <a:latin typeface="Consolas"/>
                          <a:ea typeface="Consolas"/>
                          <a:cs typeface="Consolas"/>
                          <a:sym typeface="Consolas"/>
                        </a:rPr>
                        <a:t>@</a:t>
                      </a:r>
                      <a:r>
                        <a:rPr lang="es" sz="1300">
                          <a:solidFill>
                            <a:srgbClr val="6D9EEB"/>
                          </a:solidFill>
                          <a:latin typeface="Consolas"/>
                          <a:ea typeface="Consolas"/>
                          <a:cs typeface="Consolas"/>
                          <a:sym typeface="Consolas"/>
                        </a:rPr>
                        <a:t>Table</a:t>
                      </a:r>
                      <a:r>
                        <a:rPr lang="es" sz="1300">
                          <a:solidFill>
                            <a:srgbClr val="FFFFFF"/>
                          </a:solidFill>
                          <a:latin typeface="Consolas"/>
                          <a:ea typeface="Consolas"/>
                          <a:cs typeface="Consolas"/>
                          <a:sym typeface="Consolas"/>
                        </a:rPr>
                        <a:t>(</a:t>
                      </a:r>
                      <a:r>
                        <a:rPr lang="es" sz="1300">
                          <a:solidFill>
                            <a:srgbClr val="E69138"/>
                          </a:solidFill>
                          <a:latin typeface="Consolas"/>
                          <a:ea typeface="Consolas"/>
                          <a:cs typeface="Consolas"/>
                          <a:sym typeface="Consolas"/>
                        </a:rPr>
                        <a:t>name</a:t>
                      </a:r>
                      <a:r>
                        <a:rPr lang="es" sz="1300">
                          <a:solidFill>
                            <a:srgbClr val="CC0000"/>
                          </a:solidFill>
                          <a:latin typeface="Consolas"/>
                          <a:ea typeface="Consolas"/>
                          <a:cs typeface="Consolas"/>
                          <a:sym typeface="Consolas"/>
                        </a:rPr>
                        <a:t>=</a:t>
                      </a:r>
                      <a:r>
                        <a:rPr lang="es" sz="1300">
                          <a:solidFill>
                            <a:srgbClr val="F1C232"/>
                          </a:solidFill>
                          <a:latin typeface="Consolas"/>
                          <a:ea typeface="Consolas"/>
                          <a:cs typeface="Consolas"/>
                          <a:sym typeface="Consolas"/>
                        </a:rPr>
                        <a:t>“customers”</a:t>
                      </a:r>
                      <a:r>
                        <a:rPr lang="es"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spcBef>
                          <a:spcPts val="0"/>
                        </a:spcBef>
                        <a:spcAft>
                          <a:spcPts val="0"/>
                        </a:spcAft>
                        <a:buNone/>
                      </a:pPr>
                      <a:r>
                        <a:rPr lang="es" sz="1300">
                          <a:solidFill>
                            <a:srgbClr val="CC0000"/>
                          </a:solidFill>
                          <a:latin typeface="Consolas"/>
                          <a:ea typeface="Consolas"/>
                          <a:cs typeface="Consolas"/>
                          <a:sym typeface="Consolas"/>
                        </a:rPr>
                        <a:t>public </a:t>
                      </a:r>
                      <a:r>
                        <a:rPr lang="es" sz="1300" i="1">
                          <a:solidFill>
                            <a:srgbClr val="6D9EEB"/>
                          </a:solidFill>
                          <a:latin typeface="Consolas"/>
                          <a:ea typeface="Consolas"/>
                          <a:cs typeface="Consolas"/>
                          <a:sym typeface="Consolas"/>
                        </a:rPr>
                        <a:t>class </a:t>
                      </a:r>
                      <a:r>
                        <a:rPr lang="es" sz="1300">
                          <a:solidFill>
                            <a:srgbClr val="93C47D"/>
                          </a:solidFill>
                          <a:latin typeface="Consolas"/>
                          <a:ea typeface="Consolas"/>
                          <a:cs typeface="Consolas"/>
                          <a:sym typeface="Consolas"/>
                        </a:rPr>
                        <a:t>Customer </a:t>
                      </a:r>
                      <a:r>
                        <a:rPr lang="es"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spcBef>
                          <a:spcPts val="0"/>
                        </a:spcBef>
                        <a:spcAft>
                          <a:spcPts val="0"/>
                        </a:spcAft>
                        <a:buNone/>
                      </a:pPr>
                      <a:endParaRPr sz="1300">
                        <a:solidFill>
                          <a:srgbClr val="939293"/>
                        </a:solidFill>
                        <a:latin typeface="Consolas"/>
                        <a:ea typeface="Consolas"/>
                        <a:cs typeface="Consolas"/>
                        <a:sym typeface="Consolas"/>
                      </a:endParaRPr>
                    </a:p>
                    <a:p>
                      <a:pPr marL="0" lvl="0" indent="0" algn="l" rtl="0">
                        <a:spcBef>
                          <a:spcPts val="0"/>
                        </a:spcBef>
                        <a:spcAft>
                          <a:spcPts val="0"/>
                        </a:spcAft>
                        <a:buNone/>
                      </a:pPr>
                      <a:r>
                        <a:rPr lang="es" sz="1300">
                          <a:solidFill>
                            <a:srgbClr val="CC0000"/>
                          </a:solidFill>
                          <a:latin typeface="Consolas"/>
                          <a:ea typeface="Consolas"/>
                          <a:cs typeface="Consolas"/>
                          <a:sym typeface="Consolas"/>
                        </a:rPr>
                        <a:t>@</a:t>
                      </a:r>
                      <a:r>
                        <a:rPr lang="es" sz="1300">
                          <a:solidFill>
                            <a:srgbClr val="6D9EEB"/>
                          </a:solidFill>
                          <a:latin typeface="Consolas"/>
                          <a:ea typeface="Consolas"/>
                          <a:cs typeface="Consolas"/>
                          <a:sym typeface="Consolas"/>
                        </a:rPr>
                        <a:t>Id</a:t>
                      </a:r>
                      <a:endParaRPr sz="1300">
                        <a:solidFill>
                          <a:srgbClr val="6D9EEB"/>
                        </a:solidFill>
                        <a:latin typeface="Consolas"/>
                        <a:ea typeface="Consolas"/>
                        <a:cs typeface="Consolas"/>
                        <a:sym typeface="Consolas"/>
                      </a:endParaRPr>
                    </a:p>
                    <a:p>
                      <a:pPr marL="0" lvl="0" indent="0" algn="l" rtl="0">
                        <a:spcBef>
                          <a:spcPts val="0"/>
                        </a:spcBef>
                        <a:spcAft>
                          <a:spcPts val="0"/>
                        </a:spcAft>
                        <a:buNone/>
                      </a:pPr>
                      <a:r>
                        <a:rPr lang="es" sz="1300">
                          <a:solidFill>
                            <a:srgbClr val="CC0000"/>
                          </a:solidFill>
                          <a:latin typeface="Consolas"/>
                          <a:ea typeface="Consolas"/>
                          <a:cs typeface="Consolas"/>
                          <a:sym typeface="Consolas"/>
                        </a:rPr>
                        <a:t>@</a:t>
                      </a:r>
                      <a:r>
                        <a:rPr lang="es" sz="1300">
                          <a:solidFill>
                            <a:srgbClr val="6D9EEB"/>
                          </a:solidFill>
                          <a:latin typeface="Consolas"/>
                          <a:ea typeface="Consolas"/>
                          <a:cs typeface="Consolas"/>
                          <a:sym typeface="Consolas"/>
                        </a:rPr>
                        <a:t>GeneratedValue</a:t>
                      </a:r>
                      <a:r>
                        <a:rPr lang="es" sz="1300">
                          <a:solidFill>
                            <a:srgbClr val="FFFFFF"/>
                          </a:solidFill>
                          <a:latin typeface="Consolas"/>
                          <a:ea typeface="Consolas"/>
                          <a:cs typeface="Consolas"/>
                          <a:sym typeface="Consolas"/>
                        </a:rPr>
                        <a:t>(</a:t>
                      </a:r>
                      <a:r>
                        <a:rPr lang="es" sz="1300">
                          <a:solidFill>
                            <a:srgbClr val="E69138"/>
                          </a:solidFill>
                          <a:latin typeface="Consolas"/>
                          <a:ea typeface="Consolas"/>
                          <a:cs typeface="Consolas"/>
                          <a:sym typeface="Consolas"/>
                        </a:rPr>
                        <a:t>strategy</a:t>
                      </a:r>
                      <a:r>
                        <a:rPr lang="es" sz="1300">
                          <a:solidFill>
                            <a:srgbClr val="CC0000"/>
                          </a:solidFill>
                          <a:latin typeface="Consolas"/>
                          <a:ea typeface="Consolas"/>
                          <a:cs typeface="Consolas"/>
                          <a:sym typeface="Consolas"/>
                        </a:rPr>
                        <a:t>=</a:t>
                      </a:r>
                      <a:r>
                        <a:rPr lang="es" sz="1300">
                          <a:solidFill>
                            <a:srgbClr val="6D9EEB"/>
                          </a:solidFill>
                          <a:latin typeface="Consolas"/>
                          <a:ea typeface="Consolas"/>
                          <a:cs typeface="Consolas"/>
                          <a:sym typeface="Consolas"/>
                        </a:rPr>
                        <a:t>generationType</a:t>
                      </a:r>
                      <a:r>
                        <a:rPr lang="es" sz="1300">
                          <a:solidFill>
                            <a:srgbClr val="939293"/>
                          </a:solidFill>
                          <a:latin typeface="Consolas"/>
                          <a:ea typeface="Consolas"/>
                          <a:cs typeface="Consolas"/>
                          <a:sym typeface="Consolas"/>
                        </a:rPr>
                        <a:t>.</a:t>
                      </a:r>
                      <a:r>
                        <a:rPr lang="es" sz="1300">
                          <a:solidFill>
                            <a:srgbClr val="B4A7D6"/>
                          </a:solidFill>
                          <a:latin typeface="Consolas"/>
                          <a:ea typeface="Consolas"/>
                          <a:cs typeface="Consolas"/>
                          <a:sym typeface="Consolas"/>
                        </a:rPr>
                        <a:t>AUTO</a:t>
                      </a:r>
                      <a:r>
                        <a:rPr lang="es"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spcBef>
                          <a:spcPts val="0"/>
                        </a:spcBef>
                        <a:spcAft>
                          <a:spcPts val="0"/>
                        </a:spcAft>
                        <a:buNone/>
                      </a:pPr>
                      <a:r>
                        <a:rPr lang="es" sz="1300">
                          <a:solidFill>
                            <a:srgbClr val="CC0000"/>
                          </a:solidFill>
                          <a:latin typeface="Consolas"/>
                          <a:ea typeface="Consolas"/>
                          <a:cs typeface="Consolas"/>
                          <a:sym typeface="Consolas"/>
                        </a:rPr>
                        <a:t>@</a:t>
                      </a:r>
                      <a:r>
                        <a:rPr lang="es" sz="1300">
                          <a:solidFill>
                            <a:srgbClr val="6D9EEB"/>
                          </a:solidFill>
                          <a:latin typeface="Consolas"/>
                          <a:ea typeface="Consolas"/>
                          <a:cs typeface="Consolas"/>
                          <a:sym typeface="Consolas"/>
                        </a:rPr>
                        <a:t>Column</a:t>
                      </a:r>
                      <a:r>
                        <a:rPr lang="es" sz="1300">
                          <a:solidFill>
                            <a:srgbClr val="FFFFFF"/>
                          </a:solidFill>
                          <a:latin typeface="Consolas"/>
                          <a:ea typeface="Consolas"/>
                          <a:cs typeface="Consolas"/>
                          <a:sym typeface="Consolas"/>
                        </a:rPr>
                        <a:t>(</a:t>
                      </a:r>
                      <a:r>
                        <a:rPr lang="es" sz="1300">
                          <a:solidFill>
                            <a:srgbClr val="E69138"/>
                          </a:solidFill>
                          <a:latin typeface="Consolas"/>
                          <a:ea typeface="Consolas"/>
                          <a:cs typeface="Consolas"/>
                          <a:sym typeface="Consolas"/>
                        </a:rPr>
                        <a:t>name</a:t>
                      </a:r>
                      <a:r>
                        <a:rPr lang="es" sz="1300">
                          <a:solidFill>
                            <a:srgbClr val="CC0000"/>
                          </a:solidFill>
                          <a:latin typeface="Consolas"/>
                          <a:ea typeface="Consolas"/>
                          <a:cs typeface="Consolas"/>
                          <a:sym typeface="Consolas"/>
                        </a:rPr>
                        <a:t>=</a:t>
                      </a:r>
                      <a:r>
                        <a:rPr lang="es" sz="1300">
                          <a:solidFill>
                            <a:srgbClr val="F1C232"/>
                          </a:solidFill>
                          <a:latin typeface="Consolas"/>
                          <a:ea typeface="Consolas"/>
                          <a:cs typeface="Consolas"/>
                          <a:sym typeface="Consolas"/>
                        </a:rPr>
                        <a:t>“cust_id”</a:t>
                      </a:r>
                      <a:r>
                        <a:rPr lang="es"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spcBef>
                          <a:spcPts val="0"/>
                        </a:spcBef>
                        <a:spcAft>
                          <a:spcPts val="0"/>
                        </a:spcAft>
                        <a:buNone/>
                      </a:pPr>
                      <a:r>
                        <a:rPr lang="es" sz="1300">
                          <a:solidFill>
                            <a:srgbClr val="CC0000"/>
                          </a:solidFill>
                          <a:latin typeface="Consolas"/>
                          <a:ea typeface="Consolas"/>
                          <a:cs typeface="Consolas"/>
                          <a:sym typeface="Consolas"/>
                        </a:rPr>
                        <a:t>private </a:t>
                      </a:r>
                      <a:r>
                        <a:rPr lang="es" sz="1300" i="1">
                          <a:solidFill>
                            <a:srgbClr val="6D9EEB"/>
                          </a:solidFill>
                          <a:latin typeface="Consolas"/>
                          <a:ea typeface="Consolas"/>
                          <a:cs typeface="Consolas"/>
                          <a:sym typeface="Consolas"/>
                        </a:rPr>
                        <a:t>int </a:t>
                      </a:r>
                      <a:r>
                        <a:rPr lang="es" sz="1300" i="1">
                          <a:solidFill>
                            <a:srgbClr val="FFFFFF"/>
                          </a:solidFill>
                          <a:latin typeface="Consolas"/>
                          <a:ea typeface="Consolas"/>
                          <a:cs typeface="Consolas"/>
                          <a:sym typeface="Consolas"/>
                        </a:rPr>
                        <a:t>cid;</a:t>
                      </a:r>
                      <a:endParaRPr sz="1300" i="1">
                        <a:solidFill>
                          <a:srgbClr val="FFFFFF"/>
                        </a:solidFill>
                        <a:latin typeface="Consolas"/>
                        <a:ea typeface="Consolas"/>
                        <a:cs typeface="Consolas"/>
                        <a:sym typeface="Consolas"/>
                      </a:endParaRPr>
                    </a:p>
                    <a:p>
                      <a:pPr marL="0" lvl="0" indent="0" algn="l" rtl="0">
                        <a:spcBef>
                          <a:spcPts val="0"/>
                        </a:spcBef>
                        <a:spcAft>
                          <a:spcPts val="0"/>
                        </a:spcAft>
                        <a:buNone/>
                      </a:pPr>
                      <a:endParaRPr sz="1300" i="1">
                        <a:solidFill>
                          <a:srgbClr val="FFFFFF"/>
                        </a:solidFill>
                        <a:latin typeface="Consolas"/>
                        <a:ea typeface="Consolas"/>
                        <a:cs typeface="Consolas"/>
                        <a:sym typeface="Consolas"/>
                      </a:endParaRPr>
                    </a:p>
                    <a:p>
                      <a:pPr marL="0" lvl="0" indent="0" algn="l" rtl="0">
                        <a:spcBef>
                          <a:spcPts val="0"/>
                        </a:spcBef>
                        <a:spcAft>
                          <a:spcPts val="0"/>
                        </a:spcAft>
                        <a:buNone/>
                      </a:pPr>
                      <a:r>
                        <a:rPr lang="es" sz="1300">
                          <a:solidFill>
                            <a:srgbClr val="CC0000"/>
                          </a:solidFill>
                          <a:latin typeface="Consolas"/>
                          <a:ea typeface="Consolas"/>
                          <a:cs typeface="Consolas"/>
                          <a:sym typeface="Consolas"/>
                        </a:rPr>
                        <a:t>@</a:t>
                      </a:r>
                      <a:r>
                        <a:rPr lang="es" sz="1300">
                          <a:solidFill>
                            <a:srgbClr val="6D9EEB"/>
                          </a:solidFill>
                          <a:latin typeface="Consolas"/>
                          <a:ea typeface="Consolas"/>
                          <a:cs typeface="Consolas"/>
                          <a:sym typeface="Consolas"/>
                        </a:rPr>
                        <a:t>Column</a:t>
                      </a:r>
                      <a:r>
                        <a:rPr lang="es" sz="1300">
                          <a:solidFill>
                            <a:srgbClr val="FFFFFF"/>
                          </a:solidFill>
                          <a:latin typeface="Consolas"/>
                          <a:ea typeface="Consolas"/>
                          <a:cs typeface="Consolas"/>
                          <a:sym typeface="Consolas"/>
                        </a:rPr>
                        <a:t>(</a:t>
                      </a:r>
                      <a:r>
                        <a:rPr lang="es" sz="1300">
                          <a:solidFill>
                            <a:srgbClr val="E69138"/>
                          </a:solidFill>
                          <a:latin typeface="Consolas"/>
                          <a:ea typeface="Consolas"/>
                          <a:cs typeface="Consolas"/>
                          <a:sym typeface="Consolas"/>
                        </a:rPr>
                        <a:t>name</a:t>
                      </a:r>
                      <a:r>
                        <a:rPr lang="es" sz="1300">
                          <a:solidFill>
                            <a:srgbClr val="CC0000"/>
                          </a:solidFill>
                          <a:latin typeface="Consolas"/>
                          <a:ea typeface="Consolas"/>
                          <a:cs typeface="Consolas"/>
                          <a:sym typeface="Consolas"/>
                        </a:rPr>
                        <a:t>=</a:t>
                      </a:r>
                      <a:r>
                        <a:rPr lang="es" sz="1300">
                          <a:solidFill>
                            <a:srgbClr val="F1C232"/>
                          </a:solidFill>
                          <a:latin typeface="Consolas"/>
                          <a:ea typeface="Consolas"/>
                          <a:cs typeface="Consolas"/>
                          <a:sym typeface="Consolas"/>
                        </a:rPr>
                        <a:t>“cname”</a:t>
                      </a:r>
                      <a:r>
                        <a:rPr lang="es"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spcBef>
                          <a:spcPts val="0"/>
                        </a:spcBef>
                        <a:spcAft>
                          <a:spcPts val="0"/>
                        </a:spcAft>
                        <a:buNone/>
                      </a:pPr>
                      <a:r>
                        <a:rPr lang="es" sz="1300">
                          <a:solidFill>
                            <a:srgbClr val="CC0000"/>
                          </a:solidFill>
                          <a:latin typeface="Consolas"/>
                          <a:ea typeface="Consolas"/>
                          <a:cs typeface="Consolas"/>
                          <a:sym typeface="Consolas"/>
                        </a:rPr>
                        <a:t>private </a:t>
                      </a:r>
                      <a:r>
                        <a:rPr lang="es" sz="1300" i="1">
                          <a:solidFill>
                            <a:srgbClr val="6D9EEB"/>
                          </a:solidFill>
                          <a:latin typeface="Consolas"/>
                          <a:ea typeface="Consolas"/>
                          <a:cs typeface="Consolas"/>
                          <a:sym typeface="Consolas"/>
                        </a:rPr>
                        <a:t>String </a:t>
                      </a:r>
                      <a:r>
                        <a:rPr lang="es" sz="1300" i="1">
                          <a:solidFill>
                            <a:srgbClr val="FFFFFF"/>
                          </a:solidFill>
                          <a:latin typeface="Consolas"/>
                          <a:ea typeface="Consolas"/>
                          <a:cs typeface="Consolas"/>
                          <a:sym typeface="Consolas"/>
                        </a:rPr>
                        <a:t>cname;</a:t>
                      </a:r>
                      <a:endParaRPr sz="1300" i="1">
                        <a:solidFill>
                          <a:srgbClr val="FFFFFF"/>
                        </a:solidFill>
                        <a:latin typeface="Consolas"/>
                        <a:ea typeface="Consolas"/>
                        <a:cs typeface="Consolas"/>
                        <a:sym typeface="Consolas"/>
                      </a:endParaRPr>
                    </a:p>
                    <a:p>
                      <a:pPr marL="0" lvl="0" indent="0" algn="l" rtl="0">
                        <a:spcBef>
                          <a:spcPts val="0"/>
                        </a:spcBef>
                        <a:spcAft>
                          <a:spcPts val="0"/>
                        </a:spcAft>
                        <a:buNone/>
                      </a:pPr>
                      <a:endParaRPr sz="1300" i="1">
                        <a:solidFill>
                          <a:srgbClr val="999999"/>
                        </a:solidFill>
                        <a:latin typeface="Consolas"/>
                        <a:ea typeface="Consolas"/>
                        <a:cs typeface="Consolas"/>
                        <a:sym typeface="Consolas"/>
                      </a:endParaRPr>
                    </a:p>
                    <a:p>
                      <a:pPr marL="0" lvl="0" indent="0" algn="l" rtl="0">
                        <a:spcBef>
                          <a:spcPts val="0"/>
                        </a:spcBef>
                        <a:spcAft>
                          <a:spcPts val="0"/>
                        </a:spcAft>
                        <a:buNone/>
                      </a:pPr>
                      <a:r>
                        <a:rPr lang="es" sz="1300" i="1">
                          <a:solidFill>
                            <a:srgbClr val="999999"/>
                          </a:solidFill>
                          <a:latin typeface="Consolas"/>
                          <a:ea typeface="Consolas"/>
                          <a:cs typeface="Consolas"/>
                          <a:sym typeface="Consolas"/>
                        </a:rPr>
                        <a:t>//setters and getters</a:t>
                      </a:r>
                      <a:endParaRPr sz="1300" i="1">
                        <a:solidFill>
                          <a:srgbClr val="999999"/>
                        </a:solidFill>
                        <a:latin typeface="Consolas"/>
                        <a:ea typeface="Consolas"/>
                        <a:cs typeface="Consolas"/>
                        <a:sym typeface="Consolas"/>
                      </a:endParaRPr>
                    </a:p>
                    <a:p>
                      <a:pPr marL="0" lvl="0" indent="0" algn="l" rtl="0">
                        <a:spcBef>
                          <a:spcPts val="0"/>
                        </a:spcBef>
                        <a:spcAft>
                          <a:spcPts val="0"/>
                        </a:spcAft>
                        <a:buNone/>
                      </a:pPr>
                      <a:endParaRPr sz="1300" i="1">
                        <a:solidFill>
                          <a:srgbClr val="FFFFFF"/>
                        </a:solidFill>
                        <a:latin typeface="Consolas"/>
                        <a:ea typeface="Consolas"/>
                        <a:cs typeface="Consolas"/>
                        <a:sym typeface="Consolas"/>
                      </a:endParaRPr>
                    </a:p>
                    <a:p>
                      <a:pPr marL="0" lvl="0" indent="0" algn="l" rtl="0">
                        <a:spcBef>
                          <a:spcPts val="0"/>
                        </a:spcBef>
                        <a:spcAft>
                          <a:spcPts val="0"/>
                        </a:spcAft>
                        <a:buNone/>
                      </a:pPr>
                      <a:r>
                        <a:rPr lang="es" sz="1300" i="1">
                          <a:solidFill>
                            <a:srgbClr val="FFFFFF"/>
                          </a:solidFill>
                          <a:latin typeface="Consolas"/>
                          <a:ea typeface="Consolas"/>
                          <a:cs typeface="Consolas"/>
                          <a:sym typeface="Consolas"/>
                        </a:rPr>
                        <a:t>}</a:t>
                      </a:r>
                      <a:endParaRPr sz="1300" i="1">
                        <a:solidFill>
                          <a:srgbClr val="FFFFFF"/>
                        </a:solidFill>
                        <a:latin typeface="Consolas"/>
                        <a:ea typeface="Consolas"/>
                        <a:cs typeface="Consolas"/>
                        <a:sym typeface="Consolas"/>
                      </a:endParaRPr>
                    </a:p>
                  </a:txBody>
                  <a:tcPr marL="84667" marR="84667" marT="84667" marB="84667">
                    <a:solidFill>
                      <a:srgbClr val="33383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subTitle" idx="1"/>
          </p:nvPr>
        </p:nvSpPr>
        <p:spPr>
          <a:xfrm>
            <a:off x="828767" y="835800"/>
            <a:ext cx="10372400" cy="1044000"/>
          </a:xfrm>
          <a:prstGeom prst="rect">
            <a:avLst/>
          </a:prstGeom>
        </p:spPr>
        <p:txBody>
          <a:bodyPr spcFirstLastPara="1" vert="horz" wrap="square" lIns="121900" tIns="121900" rIns="121900" bIns="121900" rtlCol="0" anchor="ctr" anchorCtr="0">
            <a:noAutofit/>
          </a:bodyPr>
          <a:lstStyle/>
          <a:p>
            <a:pPr marL="0" indent="0"/>
            <a:r>
              <a:rPr lang="es">
                <a:solidFill>
                  <a:srgbClr val="000000"/>
                </a:solidFill>
              </a:rPr>
              <a:t>@Id</a:t>
            </a:r>
            <a:endParaRPr>
              <a:solidFill>
                <a:srgbClr val="000000"/>
              </a:solidFill>
            </a:endParaRPr>
          </a:p>
        </p:txBody>
      </p:sp>
      <p:sp>
        <p:nvSpPr>
          <p:cNvPr id="51" name="Google Shape;51;p9"/>
          <p:cNvSpPr txBox="1">
            <a:spLocks noGrp="1"/>
          </p:cNvSpPr>
          <p:nvPr>
            <p:ph type="body" idx="2"/>
          </p:nvPr>
        </p:nvSpPr>
        <p:spPr>
          <a:xfrm>
            <a:off x="828767" y="1658500"/>
            <a:ext cx="10372400" cy="37352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s">
                <a:solidFill>
                  <a:srgbClr val="3F3F3F"/>
                </a:solidFill>
              </a:rPr>
              <a:t>Cada Bean del tipo entity va a tener una Primary Key (que puede ser simple o compuesta). Esta especifica cuál es el índice, permite que la BD genere un nuevo valor con cada operación de inserción.</a:t>
            </a:r>
            <a:endParaRPr>
              <a:solidFill>
                <a:srgbClr val="3F3F3F"/>
              </a:solidFill>
            </a:endParaRPr>
          </a:p>
          <a:p>
            <a:pPr marL="0" indent="0" algn="just">
              <a:lnSpc>
                <a:spcPct val="100000"/>
              </a:lnSpc>
              <a:buClr>
                <a:srgbClr val="000000"/>
              </a:buClr>
              <a:buSzPts val="1200"/>
              <a:buNone/>
            </a:pPr>
            <a:endParaRPr sz="1733">
              <a:solidFill>
                <a:srgbClr val="3F3F3F"/>
              </a:solidFill>
            </a:endParaRPr>
          </a:p>
        </p:txBody>
      </p:sp>
      <p:graphicFrame>
        <p:nvGraphicFramePr>
          <p:cNvPr id="52" name="Google Shape;52;p9"/>
          <p:cNvGraphicFramePr/>
          <p:nvPr/>
        </p:nvGraphicFramePr>
        <p:xfrm>
          <a:off x="3488033" y="3136917"/>
          <a:ext cx="5830500" cy="2282613"/>
        </p:xfrm>
        <a:graphic>
          <a:graphicData uri="http://schemas.openxmlformats.org/drawingml/2006/table">
            <a:tbl>
              <a:tblPr>
                <a:noFill/>
              </a:tblPr>
              <a:tblGrid>
                <a:gridCol w="5830500">
                  <a:extLst>
                    <a:ext uri="{9D8B030D-6E8A-4147-A177-3AD203B41FA5}">
                      <a16:colId xmlns:a16="http://schemas.microsoft.com/office/drawing/2014/main" val="20000"/>
                    </a:ext>
                  </a:extLst>
                </a:gridCol>
              </a:tblGrid>
              <a:tr h="2282613">
                <a:tc>
                  <a:txBody>
                    <a:bodyPr/>
                    <a:lstStyle/>
                    <a:p>
                      <a:pPr marL="0" lvl="0" indent="0" algn="l" rtl="0">
                        <a:spcBef>
                          <a:spcPts val="0"/>
                        </a:spcBef>
                        <a:spcAft>
                          <a:spcPts val="0"/>
                        </a:spcAft>
                        <a:buNone/>
                      </a:pPr>
                      <a:r>
                        <a:rPr lang="es" sz="1700">
                          <a:solidFill>
                            <a:srgbClr val="FCFCFA"/>
                          </a:solidFill>
                          <a:latin typeface="Consolas"/>
                          <a:ea typeface="Consolas"/>
                          <a:cs typeface="Consolas"/>
                          <a:sym typeface="Consolas"/>
                        </a:rPr>
                        <a:t>@Entity</a:t>
                      </a:r>
                      <a:endParaRPr sz="1700">
                        <a:solidFill>
                          <a:srgbClr val="FCFCFA"/>
                        </a:solidFill>
                        <a:latin typeface="Consolas"/>
                        <a:ea typeface="Consolas"/>
                        <a:cs typeface="Consolas"/>
                        <a:sym typeface="Consolas"/>
                      </a:endParaRPr>
                    </a:p>
                    <a:p>
                      <a:pPr marL="0" lvl="0" indent="0" algn="l" rtl="0">
                        <a:spcBef>
                          <a:spcPts val="0"/>
                        </a:spcBef>
                        <a:spcAft>
                          <a:spcPts val="0"/>
                        </a:spcAft>
                        <a:buNone/>
                      </a:pPr>
                      <a:r>
                        <a:rPr lang="es" sz="1700">
                          <a:solidFill>
                            <a:srgbClr val="FF6188"/>
                          </a:solidFill>
                          <a:latin typeface="Consolas"/>
                          <a:ea typeface="Consolas"/>
                          <a:cs typeface="Consolas"/>
                          <a:sym typeface="Consolas"/>
                        </a:rPr>
                        <a:t>public class </a:t>
                      </a:r>
                      <a:r>
                        <a:rPr lang="es" sz="1700" i="1">
                          <a:solidFill>
                            <a:srgbClr val="78DCE8"/>
                          </a:solidFill>
                          <a:latin typeface="Consolas"/>
                          <a:ea typeface="Consolas"/>
                          <a:cs typeface="Consolas"/>
                          <a:sym typeface="Consolas"/>
                        </a:rPr>
                        <a:t>Course </a:t>
                      </a:r>
                      <a:r>
                        <a:rPr lang="es" sz="1700">
                          <a:solidFill>
                            <a:srgbClr val="939293"/>
                          </a:solidFill>
                          <a:latin typeface="Consolas"/>
                          <a:ea typeface="Consolas"/>
                          <a:cs typeface="Consolas"/>
                          <a:sym typeface="Consolas"/>
                        </a:rPr>
                        <a:t>{</a:t>
                      </a:r>
                      <a:endParaRPr sz="1700">
                        <a:solidFill>
                          <a:srgbClr val="939293"/>
                        </a:solidFill>
                        <a:latin typeface="Consolas"/>
                        <a:ea typeface="Consolas"/>
                        <a:cs typeface="Consolas"/>
                        <a:sym typeface="Consolas"/>
                      </a:endParaRPr>
                    </a:p>
                    <a:p>
                      <a:pPr marL="0" lvl="0" indent="0" algn="l" rtl="0">
                        <a:spcBef>
                          <a:spcPts val="0"/>
                        </a:spcBef>
                        <a:spcAft>
                          <a:spcPts val="0"/>
                        </a:spcAft>
                        <a:buNone/>
                      </a:pPr>
                      <a:r>
                        <a:rPr lang="es" sz="1700">
                          <a:solidFill>
                            <a:srgbClr val="939293"/>
                          </a:solidFill>
                          <a:latin typeface="Consolas"/>
                          <a:ea typeface="Consolas"/>
                          <a:cs typeface="Consolas"/>
                          <a:sym typeface="Consolas"/>
                        </a:rPr>
                        <a:t>   </a:t>
                      </a:r>
                      <a:r>
                        <a:rPr lang="es" sz="1700">
                          <a:solidFill>
                            <a:srgbClr val="FCFCFA"/>
                          </a:solidFill>
                          <a:latin typeface="Consolas"/>
                          <a:ea typeface="Consolas"/>
                          <a:cs typeface="Consolas"/>
                          <a:sym typeface="Consolas"/>
                        </a:rPr>
                        <a:t>@Id</a:t>
                      </a:r>
                      <a:endParaRPr sz="1700">
                        <a:solidFill>
                          <a:srgbClr val="FCFCFA"/>
                        </a:solidFill>
                        <a:latin typeface="Consolas"/>
                        <a:ea typeface="Consolas"/>
                        <a:cs typeface="Consolas"/>
                        <a:sym typeface="Consolas"/>
                      </a:endParaRPr>
                    </a:p>
                    <a:p>
                      <a:pPr marL="0" lvl="0" indent="0" algn="l" rtl="0">
                        <a:spcBef>
                          <a:spcPts val="0"/>
                        </a:spcBef>
                        <a:spcAft>
                          <a:spcPts val="0"/>
                        </a:spcAft>
                        <a:buNone/>
                      </a:pPr>
                      <a:r>
                        <a:rPr lang="es" sz="1700">
                          <a:solidFill>
                            <a:srgbClr val="FCFCFA"/>
                          </a:solidFill>
                          <a:latin typeface="Consolas"/>
                          <a:ea typeface="Consolas"/>
                          <a:cs typeface="Consolas"/>
                          <a:sym typeface="Consolas"/>
                        </a:rPr>
                        <a:t>   @GeneratedValue</a:t>
                      </a:r>
                      <a:endParaRPr sz="1700">
                        <a:solidFill>
                          <a:srgbClr val="FCFCFA"/>
                        </a:solidFill>
                        <a:latin typeface="Consolas"/>
                        <a:ea typeface="Consolas"/>
                        <a:cs typeface="Consolas"/>
                        <a:sym typeface="Consolas"/>
                      </a:endParaRPr>
                    </a:p>
                    <a:p>
                      <a:pPr marL="0" lvl="0" indent="0" algn="l" rtl="0">
                        <a:spcBef>
                          <a:spcPts val="0"/>
                        </a:spcBef>
                        <a:spcAft>
                          <a:spcPts val="0"/>
                        </a:spcAft>
                        <a:buNone/>
                      </a:pPr>
                      <a:r>
                        <a:rPr lang="es" sz="1700">
                          <a:solidFill>
                            <a:srgbClr val="FCFCFA"/>
                          </a:solidFill>
                          <a:latin typeface="Consolas"/>
                          <a:ea typeface="Consolas"/>
                          <a:cs typeface="Consolas"/>
                          <a:sym typeface="Consolas"/>
                        </a:rPr>
                        <a:t>   </a:t>
                      </a:r>
                      <a:r>
                        <a:rPr lang="es" sz="1700">
                          <a:solidFill>
                            <a:srgbClr val="FF6188"/>
                          </a:solidFill>
                          <a:latin typeface="Consolas"/>
                          <a:ea typeface="Consolas"/>
                          <a:cs typeface="Consolas"/>
                          <a:sym typeface="Consolas"/>
                        </a:rPr>
                        <a:t>private </a:t>
                      </a:r>
                      <a:r>
                        <a:rPr lang="es" sz="1700" i="1">
                          <a:solidFill>
                            <a:srgbClr val="78DCE8"/>
                          </a:solidFill>
                          <a:latin typeface="Consolas"/>
                          <a:ea typeface="Consolas"/>
                          <a:cs typeface="Consolas"/>
                          <a:sym typeface="Consolas"/>
                        </a:rPr>
                        <a:t>UUID </a:t>
                      </a:r>
                      <a:r>
                        <a:rPr lang="es" sz="1700">
                          <a:solidFill>
                            <a:srgbClr val="FCFCFA"/>
                          </a:solidFill>
                          <a:latin typeface="Consolas"/>
                          <a:ea typeface="Consolas"/>
                          <a:cs typeface="Consolas"/>
                          <a:sym typeface="Consolas"/>
                        </a:rPr>
                        <a:t>courseId</a:t>
                      </a:r>
                      <a:r>
                        <a:rPr lang="es" sz="1700">
                          <a:solidFill>
                            <a:srgbClr val="939293"/>
                          </a:solidFill>
                          <a:latin typeface="Consolas"/>
                          <a:ea typeface="Consolas"/>
                          <a:cs typeface="Consolas"/>
                          <a:sym typeface="Consolas"/>
                        </a:rPr>
                        <a:t>;</a:t>
                      </a:r>
                      <a:endParaRPr sz="1700">
                        <a:solidFill>
                          <a:srgbClr val="939293"/>
                        </a:solidFill>
                        <a:latin typeface="Consolas"/>
                        <a:ea typeface="Consolas"/>
                        <a:cs typeface="Consolas"/>
                        <a:sym typeface="Consolas"/>
                      </a:endParaRPr>
                    </a:p>
                    <a:p>
                      <a:pPr marL="0" lvl="0" indent="0" algn="l" rtl="0">
                        <a:spcBef>
                          <a:spcPts val="0"/>
                        </a:spcBef>
                        <a:spcAft>
                          <a:spcPts val="0"/>
                        </a:spcAft>
                        <a:buNone/>
                      </a:pPr>
                      <a:endParaRPr sz="1700">
                        <a:solidFill>
                          <a:srgbClr val="939293"/>
                        </a:solidFill>
                        <a:latin typeface="Consolas"/>
                        <a:ea typeface="Consolas"/>
                        <a:cs typeface="Consolas"/>
                        <a:sym typeface="Consolas"/>
                      </a:endParaRPr>
                    </a:p>
                    <a:p>
                      <a:pPr marL="0" lvl="0" indent="0" algn="l" rtl="0">
                        <a:spcBef>
                          <a:spcPts val="0"/>
                        </a:spcBef>
                        <a:spcAft>
                          <a:spcPts val="0"/>
                        </a:spcAft>
                        <a:buNone/>
                      </a:pPr>
                      <a:r>
                        <a:rPr lang="es" sz="1700">
                          <a:solidFill>
                            <a:srgbClr val="939293"/>
                          </a:solidFill>
                          <a:latin typeface="Consolas"/>
                          <a:ea typeface="Consolas"/>
                          <a:cs typeface="Consolas"/>
                          <a:sym typeface="Consolas"/>
                        </a:rPr>
                        <a:t>   </a:t>
                      </a:r>
                      <a:r>
                        <a:rPr lang="es" sz="1700" i="1">
                          <a:solidFill>
                            <a:srgbClr val="727072"/>
                          </a:solidFill>
                          <a:latin typeface="Consolas"/>
                          <a:ea typeface="Consolas"/>
                          <a:cs typeface="Consolas"/>
                          <a:sym typeface="Consolas"/>
                        </a:rPr>
                        <a:t>// ...</a:t>
                      </a:r>
                      <a:endParaRPr sz="1700" i="1">
                        <a:solidFill>
                          <a:srgbClr val="727072"/>
                        </a:solidFill>
                        <a:latin typeface="Consolas"/>
                        <a:ea typeface="Consolas"/>
                        <a:cs typeface="Consolas"/>
                        <a:sym typeface="Consolas"/>
                      </a:endParaRPr>
                    </a:p>
                    <a:p>
                      <a:pPr marL="0" lvl="0" indent="0" algn="l" rtl="0">
                        <a:spcBef>
                          <a:spcPts val="0"/>
                        </a:spcBef>
                        <a:spcAft>
                          <a:spcPts val="0"/>
                        </a:spcAft>
                        <a:buNone/>
                      </a:pPr>
                      <a:r>
                        <a:rPr lang="es" sz="1700">
                          <a:solidFill>
                            <a:srgbClr val="939293"/>
                          </a:solidFill>
                          <a:latin typeface="Consolas"/>
                          <a:ea typeface="Consolas"/>
                          <a:cs typeface="Consolas"/>
                          <a:sym typeface="Consolas"/>
                        </a:rPr>
                        <a:t>}</a:t>
                      </a:r>
                      <a:endParaRPr sz="2400">
                        <a:solidFill>
                          <a:srgbClr val="78DCE8"/>
                        </a:solidFill>
                        <a:latin typeface="Consolas"/>
                        <a:ea typeface="Consolas"/>
                        <a:cs typeface="Consolas"/>
                        <a:sym typeface="Consolas"/>
                      </a:endParaRPr>
                    </a:p>
                  </a:txBody>
                  <a:tcPr marL="84667" marR="84667" marT="84667" marB="84667">
                    <a:solidFill>
                      <a:srgbClr val="33383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D52FBA-ED19-117D-39E8-D74201A0AB5A}"/>
              </a:ext>
            </a:extLst>
          </p:cNvPr>
          <p:cNvSpPr>
            <a:spLocks noGrp="1"/>
          </p:cNvSpPr>
          <p:nvPr>
            <p:ph type="title"/>
          </p:nvPr>
        </p:nvSpPr>
        <p:spPr/>
        <p:txBody>
          <a:bodyPr/>
          <a:lstStyle/>
          <a:p>
            <a:r>
              <a:rPr lang="es-CO" dirty="0"/>
              <a:t>¿Qué cambió? (Opción 1)</a:t>
            </a:r>
          </a:p>
        </p:txBody>
      </p:sp>
      <p:sp>
        <p:nvSpPr>
          <p:cNvPr id="4" name="Marcador de número de diapositiva 3">
            <a:extLst>
              <a:ext uri="{FF2B5EF4-FFF2-40B4-BE49-F238E27FC236}">
                <a16:creationId xmlns:a16="http://schemas.microsoft.com/office/drawing/2014/main" id="{F7C79252-636C-2010-654E-79D9A952FB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sp>
        <p:nvSpPr>
          <p:cNvPr id="7" name="Rectángulo 6">
            <a:extLst>
              <a:ext uri="{FF2B5EF4-FFF2-40B4-BE49-F238E27FC236}">
                <a16:creationId xmlns:a16="http://schemas.microsoft.com/office/drawing/2014/main" id="{801B40FC-9863-DD02-5697-E9DA1132A082}"/>
              </a:ext>
            </a:extLst>
          </p:cNvPr>
          <p:cNvSpPr/>
          <p:nvPr/>
        </p:nvSpPr>
        <p:spPr>
          <a:xfrm>
            <a:off x="2076994" y="1240382"/>
            <a:ext cx="1924735" cy="49992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Versión Anterior</a:t>
            </a:r>
            <a:endParaRPr lang="es-CO" dirty="0"/>
          </a:p>
        </p:txBody>
      </p:sp>
      <p:sp>
        <p:nvSpPr>
          <p:cNvPr id="8" name="Rectángulo 7">
            <a:extLst>
              <a:ext uri="{FF2B5EF4-FFF2-40B4-BE49-F238E27FC236}">
                <a16:creationId xmlns:a16="http://schemas.microsoft.com/office/drawing/2014/main" id="{7D67EC9B-D239-3BE7-C6AF-00FABF542000}"/>
              </a:ext>
            </a:extLst>
          </p:cNvPr>
          <p:cNvSpPr/>
          <p:nvPr/>
        </p:nvSpPr>
        <p:spPr>
          <a:xfrm>
            <a:off x="9818275" y="3241086"/>
            <a:ext cx="1924735" cy="49992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Versión Nueva</a:t>
            </a:r>
            <a:endParaRPr lang="es-CO" dirty="0"/>
          </a:p>
        </p:txBody>
      </p:sp>
      <p:sp>
        <p:nvSpPr>
          <p:cNvPr id="9" name="Google Shape;536;p26">
            <a:extLst>
              <a:ext uri="{FF2B5EF4-FFF2-40B4-BE49-F238E27FC236}">
                <a16:creationId xmlns:a16="http://schemas.microsoft.com/office/drawing/2014/main" id="{D3D68378-30D1-B9BB-75A4-5BCCBA929626}"/>
              </a:ext>
            </a:extLst>
          </p:cNvPr>
          <p:cNvSpPr/>
          <p:nvPr/>
        </p:nvSpPr>
        <p:spPr>
          <a:xfrm>
            <a:off x="8681914" y="1878145"/>
            <a:ext cx="2093960" cy="851068"/>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1600" b="1" dirty="0">
                <a:solidFill>
                  <a:schemeClr val="bg1"/>
                </a:solidFill>
              </a:rPr>
              <a:t>Ahora hacemos </a:t>
            </a:r>
            <a:r>
              <a:rPr lang="es-CO" sz="1600" b="1" i="1" dirty="0" err="1">
                <a:solidFill>
                  <a:schemeClr val="bg1"/>
                </a:solidFill>
              </a:rPr>
              <a:t>eager</a:t>
            </a:r>
            <a:r>
              <a:rPr lang="es-CO" sz="1600" b="1" i="1" dirty="0">
                <a:solidFill>
                  <a:schemeClr val="bg1"/>
                </a:solidFill>
              </a:rPr>
              <a:t> </a:t>
            </a:r>
            <a:r>
              <a:rPr lang="es-CO" sz="1600" b="1" i="1" dirty="0" err="1">
                <a:solidFill>
                  <a:schemeClr val="bg1"/>
                </a:solidFill>
              </a:rPr>
              <a:t>loading</a:t>
            </a:r>
            <a:endParaRPr lang="es-CO" sz="1600" b="1" i="1" dirty="0">
              <a:solidFill>
                <a:schemeClr val="bg1"/>
              </a:solidFill>
            </a:endParaRPr>
          </a:p>
        </p:txBody>
      </p:sp>
      <p:pic>
        <p:nvPicPr>
          <p:cNvPr id="5" name="Imagen 4">
            <a:extLst>
              <a:ext uri="{FF2B5EF4-FFF2-40B4-BE49-F238E27FC236}">
                <a16:creationId xmlns:a16="http://schemas.microsoft.com/office/drawing/2014/main" id="{2972E01F-C2EE-BA77-404B-418DAD628886}"/>
              </a:ext>
            </a:extLst>
          </p:cNvPr>
          <p:cNvPicPr>
            <a:picLocks noChangeAspect="1"/>
          </p:cNvPicPr>
          <p:nvPr/>
        </p:nvPicPr>
        <p:blipFill>
          <a:blip r:embed="rId2"/>
          <a:stretch>
            <a:fillRect/>
          </a:stretch>
        </p:blipFill>
        <p:spPr>
          <a:xfrm>
            <a:off x="2076994" y="1878145"/>
            <a:ext cx="4999852" cy="1695908"/>
          </a:xfrm>
          <a:prstGeom prst="rect">
            <a:avLst/>
          </a:prstGeom>
        </p:spPr>
      </p:pic>
      <p:pic>
        <p:nvPicPr>
          <p:cNvPr id="11" name="Imagen 10">
            <a:extLst>
              <a:ext uri="{FF2B5EF4-FFF2-40B4-BE49-F238E27FC236}">
                <a16:creationId xmlns:a16="http://schemas.microsoft.com/office/drawing/2014/main" id="{2B695542-01BE-AE07-AE1E-6A74C556E8BF}"/>
              </a:ext>
            </a:extLst>
          </p:cNvPr>
          <p:cNvPicPr>
            <a:picLocks noChangeAspect="1"/>
          </p:cNvPicPr>
          <p:nvPr/>
        </p:nvPicPr>
        <p:blipFill>
          <a:blip r:embed="rId3"/>
          <a:stretch>
            <a:fillRect/>
          </a:stretch>
        </p:blipFill>
        <p:spPr>
          <a:xfrm>
            <a:off x="5959041" y="3837864"/>
            <a:ext cx="5280025" cy="1301356"/>
          </a:xfrm>
          <a:prstGeom prst="rect">
            <a:avLst/>
          </a:prstGeom>
        </p:spPr>
      </p:pic>
      <p:pic>
        <p:nvPicPr>
          <p:cNvPr id="14" name="Imagen 13">
            <a:extLst>
              <a:ext uri="{FF2B5EF4-FFF2-40B4-BE49-F238E27FC236}">
                <a16:creationId xmlns:a16="http://schemas.microsoft.com/office/drawing/2014/main" id="{45C2ED44-BE5B-25E7-A136-44508009C03C}"/>
              </a:ext>
            </a:extLst>
          </p:cNvPr>
          <p:cNvPicPr>
            <a:picLocks noChangeAspect="1"/>
          </p:cNvPicPr>
          <p:nvPr/>
        </p:nvPicPr>
        <p:blipFill>
          <a:blip r:embed="rId4"/>
          <a:stretch>
            <a:fillRect/>
          </a:stretch>
        </p:blipFill>
        <p:spPr>
          <a:xfrm>
            <a:off x="5959041" y="5269517"/>
            <a:ext cx="5753100" cy="1491231"/>
          </a:xfrm>
          <a:prstGeom prst="rect">
            <a:avLst/>
          </a:prstGeom>
        </p:spPr>
      </p:pic>
      <p:cxnSp>
        <p:nvCxnSpPr>
          <p:cNvPr id="10" name="Google Shape;537;p26">
            <a:extLst>
              <a:ext uri="{FF2B5EF4-FFF2-40B4-BE49-F238E27FC236}">
                <a16:creationId xmlns:a16="http://schemas.microsoft.com/office/drawing/2014/main" id="{881189F4-8659-1C9B-0E33-56F6903545C4}"/>
              </a:ext>
            </a:extLst>
          </p:cNvPr>
          <p:cNvCxnSpPr>
            <a:cxnSpLocks/>
            <a:stCxn id="9" idx="2"/>
          </p:cNvCxnSpPr>
          <p:nvPr/>
        </p:nvCxnSpPr>
        <p:spPr>
          <a:xfrm flipH="1">
            <a:off x="9645445" y="2729213"/>
            <a:ext cx="83449" cy="3033411"/>
          </a:xfrm>
          <a:prstGeom prst="straightConnector1">
            <a:avLst/>
          </a:prstGeom>
          <a:noFill/>
          <a:ln w="44450" cap="flat" cmpd="sng">
            <a:solidFill>
              <a:srgbClr val="D85C90"/>
            </a:solidFill>
            <a:prstDash val="solid"/>
            <a:round/>
            <a:headEnd type="none" w="sm" len="sm"/>
            <a:tailEnd type="triangle" w="med" len="med"/>
          </a:ln>
        </p:spPr>
      </p:cxnSp>
    </p:spTree>
    <p:extLst>
      <p:ext uri="{BB962C8B-B14F-4D97-AF65-F5344CB8AC3E}">
        <p14:creationId xmlns:p14="http://schemas.microsoft.com/office/powerpoint/2010/main" val="374798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0"/>
          <p:cNvSpPr txBox="1">
            <a:spLocks noGrp="1"/>
          </p:cNvSpPr>
          <p:nvPr>
            <p:ph type="subTitle" idx="1"/>
          </p:nvPr>
        </p:nvSpPr>
        <p:spPr>
          <a:xfrm>
            <a:off x="828767" y="757667"/>
            <a:ext cx="10372400" cy="1020400"/>
          </a:xfrm>
          <a:prstGeom prst="rect">
            <a:avLst/>
          </a:prstGeom>
        </p:spPr>
        <p:txBody>
          <a:bodyPr spcFirstLastPara="1" vert="horz" wrap="square" lIns="121900" tIns="121900" rIns="121900" bIns="121900" rtlCol="0" anchor="t" anchorCtr="0">
            <a:noAutofit/>
          </a:bodyPr>
          <a:lstStyle/>
          <a:p>
            <a:pPr marL="0" indent="0"/>
            <a:r>
              <a:rPr lang="es"/>
              <a:t>@GeneratedValue</a:t>
            </a:r>
            <a:endParaRPr/>
          </a:p>
        </p:txBody>
      </p:sp>
      <p:sp>
        <p:nvSpPr>
          <p:cNvPr id="58" name="Google Shape;58;p10"/>
          <p:cNvSpPr txBox="1">
            <a:spLocks noGrp="1"/>
          </p:cNvSpPr>
          <p:nvPr>
            <p:ph type="body" idx="2"/>
          </p:nvPr>
        </p:nvSpPr>
        <p:spPr>
          <a:xfrm>
            <a:off x="828767" y="1691367"/>
            <a:ext cx="10372400" cy="4111200"/>
          </a:xfrm>
          <a:prstGeom prst="rect">
            <a:avLst/>
          </a:prstGeom>
        </p:spPr>
        <p:txBody>
          <a:bodyPr spcFirstLastPara="1" vert="horz" wrap="square" lIns="121900" tIns="121900" rIns="121900" bIns="121900" rtlCol="0" anchor="t" anchorCtr="0">
            <a:noAutofit/>
          </a:bodyPr>
          <a:lstStyle/>
          <a:p>
            <a:pPr marL="0" indent="0">
              <a:lnSpc>
                <a:spcPct val="100000"/>
              </a:lnSpc>
              <a:buClr>
                <a:srgbClr val="000000"/>
              </a:buClr>
              <a:buSzPts val="1200"/>
              <a:buNone/>
            </a:pPr>
            <a:r>
              <a:rPr lang="es" sz="2000">
                <a:solidFill>
                  <a:srgbClr val="3F3F3F"/>
                </a:solidFill>
              </a:rPr>
              <a:t>Si no utilizamos esta anotación la aplicación es responsable de gestionar por sí misma el campo </a:t>
            </a:r>
            <a:r>
              <a:rPr lang="es" sz="2000" b="1">
                <a:solidFill>
                  <a:srgbClr val="3F3F3F"/>
                </a:solidFill>
                <a:latin typeface="Rubik"/>
                <a:ea typeface="Rubik"/>
                <a:cs typeface="Rubik"/>
                <a:sym typeface="Rubik"/>
              </a:rPr>
              <a:t>@Id</a:t>
            </a:r>
            <a:r>
              <a:rPr lang="es" sz="2000">
                <a:solidFill>
                  <a:srgbClr val="3F3F3F"/>
                </a:solidFill>
              </a:rPr>
              <a:t>. El atributo </a:t>
            </a:r>
            <a:r>
              <a:rPr lang="es" sz="2000" i="1">
                <a:solidFill>
                  <a:srgbClr val="3F3F3F"/>
                </a:solidFill>
              </a:rPr>
              <a:t>strategy = GenerationType</a:t>
            </a:r>
            <a:r>
              <a:rPr lang="es" sz="2000">
                <a:solidFill>
                  <a:srgbClr val="3F3F3F"/>
                </a:solidFill>
              </a:rPr>
              <a:t> puede tener los siguientes valores:</a:t>
            </a:r>
            <a:endParaRPr sz="2000">
              <a:solidFill>
                <a:srgbClr val="3F3F3F"/>
              </a:solidFill>
            </a:endParaRPr>
          </a:p>
          <a:p>
            <a:pPr marL="0" indent="0">
              <a:lnSpc>
                <a:spcPct val="100000"/>
              </a:lnSpc>
              <a:spcBef>
                <a:spcPts val="1333"/>
              </a:spcBef>
              <a:buClr>
                <a:srgbClr val="000000"/>
              </a:buClr>
              <a:buSzPts val="1200"/>
              <a:buNone/>
            </a:pPr>
            <a:endParaRPr sz="2000">
              <a:solidFill>
                <a:srgbClr val="3F3F3F"/>
              </a:solidFill>
            </a:endParaRPr>
          </a:p>
          <a:p>
            <a:pPr indent="-423323">
              <a:lnSpc>
                <a:spcPct val="100000"/>
              </a:lnSpc>
              <a:spcBef>
                <a:spcPts val="1333"/>
              </a:spcBef>
              <a:buClr>
                <a:srgbClr val="3F3F3F"/>
              </a:buClr>
              <a:buSzPts val="1400"/>
            </a:pPr>
            <a:r>
              <a:rPr lang="es" sz="1867">
                <a:solidFill>
                  <a:schemeClr val="accent4"/>
                </a:solidFill>
              </a:rPr>
              <a:t>AUTO:</a:t>
            </a:r>
            <a:r>
              <a:rPr lang="es" sz="1867">
                <a:solidFill>
                  <a:srgbClr val="3F3F3F"/>
                </a:solidFill>
              </a:rPr>
              <a:t> por defecto. El tipo de ID generada puede ser numérica o UUID.</a:t>
            </a:r>
            <a:endParaRPr sz="1867">
              <a:solidFill>
                <a:srgbClr val="3F3F3F"/>
              </a:solidFill>
            </a:endParaRPr>
          </a:p>
          <a:p>
            <a:pPr indent="609585">
              <a:lnSpc>
                <a:spcPct val="100000"/>
              </a:lnSpc>
              <a:spcBef>
                <a:spcPts val="1333"/>
              </a:spcBef>
              <a:buNone/>
            </a:pPr>
            <a:r>
              <a:rPr lang="es" sz="1733" b="1">
                <a:solidFill>
                  <a:srgbClr val="CC0000"/>
                </a:solidFill>
                <a:latin typeface="Consolas"/>
                <a:ea typeface="Consolas"/>
                <a:cs typeface="Consolas"/>
                <a:sym typeface="Consolas"/>
              </a:rPr>
              <a:t>@</a:t>
            </a:r>
            <a:r>
              <a:rPr lang="es" sz="1733" b="1">
                <a:solidFill>
                  <a:srgbClr val="6D9EEB"/>
                </a:solidFill>
                <a:latin typeface="Consolas"/>
                <a:ea typeface="Consolas"/>
                <a:cs typeface="Consolas"/>
                <a:sym typeface="Consolas"/>
              </a:rPr>
              <a:t>GeneratedValue</a:t>
            </a:r>
            <a:r>
              <a:rPr lang="es" sz="1733" b="1">
                <a:solidFill>
                  <a:srgbClr val="939293"/>
                </a:solidFill>
                <a:latin typeface="Consolas"/>
                <a:ea typeface="Consolas"/>
                <a:cs typeface="Consolas"/>
                <a:sym typeface="Consolas"/>
              </a:rPr>
              <a:t>(</a:t>
            </a:r>
            <a:r>
              <a:rPr lang="es" sz="1733" b="1">
                <a:solidFill>
                  <a:srgbClr val="E69138"/>
                </a:solidFill>
                <a:latin typeface="Consolas"/>
                <a:ea typeface="Consolas"/>
                <a:cs typeface="Consolas"/>
                <a:sym typeface="Consolas"/>
              </a:rPr>
              <a:t>strategy</a:t>
            </a:r>
            <a:r>
              <a:rPr lang="es" sz="1733" b="1">
                <a:solidFill>
                  <a:srgbClr val="CC0000"/>
                </a:solidFill>
                <a:latin typeface="Consolas"/>
                <a:ea typeface="Consolas"/>
                <a:cs typeface="Consolas"/>
                <a:sym typeface="Consolas"/>
              </a:rPr>
              <a:t>=</a:t>
            </a:r>
            <a:r>
              <a:rPr lang="es" sz="1733" b="1">
                <a:solidFill>
                  <a:srgbClr val="6D9EEB"/>
                </a:solidFill>
                <a:latin typeface="Consolas"/>
                <a:ea typeface="Consolas"/>
                <a:cs typeface="Consolas"/>
                <a:sym typeface="Consolas"/>
              </a:rPr>
              <a:t>generationType</a:t>
            </a:r>
            <a:r>
              <a:rPr lang="es" sz="1733" b="1">
                <a:solidFill>
                  <a:srgbClr val="939293"/>
                </a:solidFill>
                <a:latin typeface="Consolas"/>
                <a:ea typeface="Consolas"/>
                <a:cs typeface="Consolas"/>
                <a:sym typeface="Consolas"/>
              </a:rPr>
              <a:t>.</a:t>
            </a:r>
            <a:r>
              <a:rPr lang="es" sz="1733" b="1">
                <a:solidFill>
                  <a:srgbClr val="B4A7D6"/>
                </a:solidFill>
                <a:latin typeface="Consolas"/>
                <a:ea typeface="Consolas"/>
                <a:cs typeface="Consolas"/>
                <a:sym typeface="Consolas"/>
              </a:rPr>
              <a:t>AUTO</a:t>
            </a:r>
            <a:r>
              <a:rPr lang="es" sz="1733" b="1">
                <a:solidFill>
                  <a:srgbClr val="939293"/>
                </a:solidFill>
                <a:latin typeface="Consolas"/>
                <a:ea typeface="Consolas"/>
                <a:cs typeface="Consolas"/>
                <a:sym typeface="Consolas"/>
              </a:rPr>
              <a:t>)</a:t>
            </a:r>
            <a:endParaRPr sz="1733" b="1">
              <a:solidFill>
                <a:srgbClr val="939293"/>
              </a:solidFill>
              <a:latin typeface="Consolas"/>
              <a:ea typeface="Consolas"/>
              <a:cs typeface="Consolas"/>
              <a:sym typeface="Consolas"/>
            </a:endParaRPr>
          </a:p>
          <a:p>
            <a:pPr marL="0" indent="0">
              <a:lnSpc>
                <a:spcPct val="100000"/>
              </a:lnSpc>
              <a:spcBef>
                <a:spcPts val="1333"/>
              </a:spcBef>
              <a:buNone/>
            </a:pPr>
            <a:endParaRPr sz="1733" b="1">
              <a:solidFill>
                <a:srgbClr val="939293"/>
              </a:solidFill>
              <a:latin typeface="Consolas"/>
              <a:ea typeface="Consolas"/>
              <a:cs typeface="Consolas"/>
              <a:sym typeface="Consolas"/>
            </a:endParaRPr>
          </a:p>
          <a:p>
            <a:pPr indent="-423323">
              <a:lnSpc>
                <a:spcPct val="100000"/>
              </a:lnSpc>
              <a:spcBef>
                <a:spcPts val="1333"/>
              </a:spcBef>
              <a:buClr>
                <a:srgbClr val="3F3F3F"/>
              </a:buClr>
              <a:buSzPts val="1400"/>
            </a:pPr>
            <a:r>
              <a:rPr lang="es" sz="1867">
                <a:solidFill>
                  <a:schemeClr val="accent4"/>
                </a:solidFill>
              </a:rPr>
              <a:t>IDENTITY:</a:t>
            </a:r>
            <a:r>
              <a:rPr lang="es" sz="1867">
                <a:solidFill>
                  <a:srgbClr val="3F3F3F"/>
                </a:solidFill>
              </a:rPr>
              <a:t> asigna claves primarias para las entidades que utilizan una columna de identidad, son autoincrementales. </a:t>
            </a:r>
            <a:endParaRPr sz="1867">
              <a:solidFill>
                <a:srgbClr val="3F3F3F"/>
              </a:solidFill>
            </a:endParaRPr>
          </a:p>
          <a:p>
            <a:pPr indent="609585">
              <a:lnSpc>
                <a:spcPct val="100000"/>
              </a:lnSpc>
              <a:spcBef>
                <a:spcPts val="1333"/>
              </a:spcBef>
              <a:buNone/>
            </a:pPr>
            <a:r>
              <a:rPr lang="es" sz="1733" b="1">
                <a:solidFill>
                  <a:srgbClr val="CC0000"/>
                </a:solidFill>
                <a:latin typeface="Consolas"/>
                <a:ea typeface="Consolas"/>
                <a:cs typeface="Consolas"/>
                <a:sym typeface="Consolas"/>
              </a:rPr>
              <a:t>@</a:t>
            </a:r>
            <a:r>
              <a:rPr lang="es" sz="1733" b="1">
                <a:solidFill>
                  <a:srgbClr val="6D9EEB"/>
                </a:solidFill>
                <a:latin typeface="Consolas"/>
                <a:ea typeface="Consolas"/>
                <a:cs typeface="Consolas"/>
                <a:sym typeface="Consolas"/>
              </a:rPr>
              <a:t>GeneratedValue</a:t>
            </a:r>
            <a:r>
              <a:rPr lang="es" sz="1733" b="1">
                <a:solidFill>
                  <a:srgbClr val="939293"/>
                </a:solidFill>
                <a:latin typeface="Consolas"/>
                <a:ea typeface="Consolas"/>
                <a:cs typeface="Consolas"/>
                <a:sym typeface="Consolas"/>
              </a:rPr>
              <a:t>(</a:t>
            </a:r>
            <a:r>
              <a:rPr lang="es" sz="1733" b="1">
                <a:solidFill>
                  <a:srgbClr val="E69138"/>
                </a:solidFill>
                <a:latin typeface="Consolas"/>
                <a:ea typeface="Consolas"/>
                <a:cs typeface="Consolas"/>
                <a:sym typeface="Consolas"/>
              </a:rPr>
              <a:t>strategy</a:t>
            </a:r>
            <a:r>
              <a:rPr lang="es" sz="1733" b="1">
                <a:solidFill>
                  <a:srgbClr val="CC0000"/>
                </a:solidFill>
                <a:latin typeface="Consolas"/>
                <a:ea typeface="Consolas"/>
                <a:cs typeface="Consolas"/>
                <a:sym typeface="Consolas"/>
              </a:rPr>
              <a:t>=</a:t>
            </a:r>
            <a:r>
              <a:rPr lang="es" sz="1733" b="1">
                <a:solidFill>
                  <a:srgbClr val="6D9EEB"/>
                </a:solidFill>
                <a:latin typeface="Consolas"/>
                <a:ea typeface="Consolas"/>
                <a:cs typeface="Consolas"/>
                <a:sym typeface="Consolas"/>
              </a:rPr>
              <a:t>generationType</a:t>
            </a:r>
            <a:r>
              <a:rPr lang="es" sz="1733" b="1">
                <a:solidFill>
                  <a:srgbClr val="939293"/>
                </a:solidFill>
                <a:latin typeface="Consolas"/>
                <a:ea typeface="Consolas"/>
                <a:cs typeface="Consolas"/>
                <a:sym typeface="Consolas"/>
              </a:rPr>
              <a:t>.</a:t>
            </a:r>
            <a:r>
              <a:rPr lang="es" sz="1733" b="1">
                <a:solidFill>
                  <a:srgbClr val="B4A7D6"/>
                </a:solidFill>
                <a:latin typeface="Consolas"/>
                <a:ea typeface="Consolas"/>
                <a:cs typeface="Consolas"/>
                <a:sym typeface="Consolas"/>
              </a:rPr>
              <a:t>IDENTITY</a:t>
            </a:r>
            <a:r>
              <a:rPr lang="es" sz="1733" b="1">
                <a:solidFill>
                  <a:srgbClr val="939293"/>
                </a:solidFill>
                <a:latin typeface="Consolas"/>
                <a:ea typeface="Consolas"/>
                <a:cs typeface="Consolas"/>
                <a:sym typeface="Consolas"/>
              </a:rPr>
              <a:t>)</a:t>
            </a:r>
            <a:endParaRPr sz="1733">
              <a:solidFill>
                <a:srgbClr val="3F3F3F"/>
              </a:solidFill>
              <a:latin typeface="Consolas"/>
              <a:ea typeface="Consolas"/>
              <a:cs typeface="Consolas"/>
              <a:sym typeface="Consolas"/>
            </a:endParaRPr>
          </a:p>
          <a:p>
            <a:pPr indent="0" algn="just">
              <a:lnSpc>
                <a:spcPct val="100000"/>
              </a:lnSpc>
              <a:spcBef>
                <a:spcPts val="1333"/>
              </a:spcBef>
              <a:buNone/>
            </a:pPr>
            <a:endParaRPr>
              <a:solidFill>
                <a:srgbClr val="3F3F3F"/>
              </a:solidFill>
            </a:endParaRPr>
          </a:p>
          <a:p>
            <a:pPr marL="0" indent="0">
              <a:spcBef>
                <a:spcPts val="1333"/>
              </a:spcBef>
              <a:spcAft>
                <a:spcPts val="1333"/>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1"/>
          <p:cNvSpPr txBox="1">
            <a:spLocks noGrp="1"/>
          </p:cNvSpPr>
          <p:nvPr>
            <p:ph type="subTitle" idx="1"/>
          </p:nvPr>
        </p:nvSpPr>
        <p:spPr>
          <a:xfrm>
            <a:off x="828767" y="757667"/>
            <a:ext cx="10372400" cy="1020400"/>
          </a:xfrm>
          <a:prstGeom prst="rect">
            <a:avLst/>
          </a:prstGeom>
        </p:spPr>
        <p:txBody>
          <a:bodyPr spcFirstLastPara="1" vert="horz" wrap="square" lIns="121900" tIns="121900" rIns="121900" bIns="121900" rtlCol="0" anchor="t" anchorCtr="0">
            <a:noAutofit/>
          </a:bodyPr>
          <a:lstStyle/>
          <a:p>
            <a:pPr marL="0" indent="0"/>
            <a:r>
              <a:rPr lang="es"/>
              <a:t>@GeneratedValue</a:t>
            </a:r>
            <a:endParaRPr/>
          </a:p>
        </p:txBody>
      </p:sp>
      <p:sp>
        <p:nvSpPr>
          <p:cNvPr id="64" name="Google Shape;64;p11"/>
          <p:cNvSpPr txBox="1">
            <a:spLocks noGrp="1"/>
          </p:cNvSpPr>
          <p:nvPr>
            <p:ph type="body" idx="2"/>
          </p:nvPr>
        </p:nvSpPr>
        <p:spPr>
          <a:xfrm>
            <a:off x="828767" y="1282233"/>
            <a:ext cx="10372400" cy="4111200"/>
          </a:xfrm>
          <a:prstGeom prst="rect">
            <a:avLst/>
          </a:prstGeom>
        </p:spPr>
        <p:txBody>
          <a:bodyPr spcFirstLastPara="1" vert="horz" wrap="square" lIns="121900" tIns="121900" rIns="121900" bIns="121900" rtlCol="0" anchor="t" anchorCtr="0">
            <a:noAutofit/>
          </a:bodyPr>
          <a:lstStyle/>
          <a:p>
            <a:pPr indent="609585">
              <a:lnSpc>
                <a:spcPct val="100000"/>
              </a:lnSpc>
              <a:buNone/>
            </a:pPr>
            <a:endParaRPr sz="2000">
              <a:solidFill>
                <a:srgbClr val="3F3F3F"/>
              </a:solidFill>
            </a:endParaRPr>
          </a:p>
          <a:p>
            <a:pPr marL="0" indent="0">
              <a:lnSpc>
                <a:spcPct val="100000"/>
              </a:lnSpc>
              <a:spcBef>
                <a:spcPts val="1333"/>
              </a:spcBef>
              <a:buNone/>
            </a:pPr>
            <a:endParaRPr sz="2000">
              <a:solidFill>
                <a:srgbClr val="3F3F3F"/>
              </a:solidFill>
            </a:endParaRPr>
          </a:p>
          <a:p>
            <a:pPr indent="-423323">
              <a:lnSpc>
                <a:spcPct val="100000"/>
              </a:lnSpc>
              <a:spcBef>
                <a:spcPts val="1333"/>
              </a:spcBef>
              <a:buClr>
                <a:srgbClr val="3F3F3F"/>
              </a:buClr>
              <a:buSzPts val="1400"/>
            </a:pPr>
            <a:r>
              <a:rPr lang="es" sz="1867">
                <a:solidFill>
                  <a:schemeClr val="accent4"/>
                </a:solidFill>
              </a:rPr>
              <a:t>SEQUENCE:</a:t>
            </a:r>
            <a:r>
              <a:rPr lang="es" sz="1867">
                <a:solidFill>
                  <a:srgbClr val="3F3F3F"/>
                </a:solidFill>
              </a:rPr>
              <a:t> asigna claves primarias para las entidades utilizando una secuencia que puede ser customizada.</a:t>
            </a:r>
            <a:endParaRPr sz="1867">
              <a:solidFill>
                <a:srgbClr val="3F3F3F"/>
              </a:solidFill>
            </a:endParaRPr>
          </a:p>
          <a:p>
            <a:pPr indent="609585">
              <a:lnSpc>
                <a:spcPct val="100000"/>
              </a:lnSpc>
              <a:spcBef>
                <a:spcPts val="1333"/>
              </a:spcBef>
              <a:buNone/>
            </a:pPr>
            <a:r>
              <a:rPr lang="es" sz="1733" b="1">
                <a:solidFill>
                  <a:srgbClr val="CC0000"/>
                </a:solidFill>
                <a:latin typeface="Consolas"/>
                <a:ea typeface="Consolas"/>
                <a:cs typeface="Consolas"/>
                <a:sym typeface="Consolas"/>
              </a:rPr>
              <a:t>@</a:t>
            </a:r>
            <a:r>
              <a:rPr lang="es" sz="1733" b="1">
                <a:solidFill>
                  <a:srgbClr val="6D9EEB"/>
                </a:solidFill>
                <a:latin typeface="Consolas"/>
                <a:ea typeface="Consolas"/>
                <a:cs typeface="Consolas"/>
                <a:sym typeface="Consolas"/>
              </a:rPr>
              <a:t>GeneratedValue</a:t>
            </a:r>
            <a:r>
              <a:rPr lang="es" sz="1733" b="1">
                <a:solidFill>
                  <a:srgbClr val="939293"/>
                </a:solidFill>
                <a:latin typeface="Consolas"/>
                <a:ea typeface="Consolas"/>
                <a:cs typeface="Consolas"/>
                <a:sym typeface="Consolas"/>
              </a:rPr>
              <a:t>(</a:t>
            </a:r>
            <a:r>
              <a:rPr lang="es" sz="1733" b="1">
                <a:solidFill>
                  <a:srgbClr val="E69138"/>
                </a:solidFill>
                <a:latin typeface="Consolas"/>
                <a:ea typeface="Consolas"/>
                <a:cs typeface="Consolas"/>
                <a:sym typeface="Consolas"/>
              </a:rPr>
              <a:t>strategy</a:t>
            </a:r>
            <a:r>
              <a:rPr lang="es" sz="1733" b="1">
                <a:solidFill>
                  <a:srgbClr val="CC0000"/>
                </a:solidFill>
                <a:latin typeface="Consolas"/>
                <a:ea typeface="Consolas"/>
                <a:cs typeface="Consolas"/>
                <a:sym typeface="Consolas"/>
              </a:rPr>
              <a:t>=</a:t>
            </a:r>
            <a:r>
              <a:rPr lang="es" sz="1733" b="1">
                <a:solidFill>
                  <a:srgbClr val="6D9EEB"/>
                </a:solidFill>
                <a:latin typeface="Consolas"/>
                <a:ea typeface="Consolas"/>
                <a:cs typeface="Consolas"/>
                <a:sym typeface="Consolas"/>
              </a:rPr>
              <a:t>generationType</a:t>
            </a:r>
            <a:r>
              <a:rPr lang="es" sz="1733" b="1">
                <a:solidFill>
                  <a:srgbClr val="939293"/>
                </a:solidFill>
                <a:latin typeface="Consolas"/>
                <a:ea typeface="Consolas"/>
                <a:cs typeface="Consolas"/>
                <a:sym typeface="Consolas"/>
              </a:rPr>
              <a:t>.</a:t>
            </a:r>
            <a:r>
              <a:rPr lang="es" sz="1733" b="1">
                <a:solidFill>
                  <a:srgbClr val="B4A7D6"/>
                </a:solidFill>
                <a:latin typeface="Consolas"/>
                <a:ea typeface="Consolas"/>
                <a:cs typeface="Consolas"/>
                <a:sym typeface="Consolas"/>
              </a:rPr>
              <a:t>SEQUENCE</a:t>
            </a:r>
            <a:r>
              <a:rPr lang="es" sz="1733" b="1">
                <a:solidFill>
                  <a:srgbClr val="939293"/>
                </a:solidFill>
                <a:latin typeface="Consolas"/>
                <a:ea typeface="Consolas"/>
                <a:cs typeface="Consolas"/>
                <a:sym typeface="Consolas"/>
              </a:rPr>
              <a:t>)</a:t>
            </a:r>
            <a:endParaRPr sz="1733" b="1">
              <a:solidFill>
                <a:srgbClr val="939293"/>
              </a:solidFill>
              <a:latin typeface="Consolas"/>
              <a:ea typeface="Consolas"/>
              <a:cs typeface="Consolas"/>
              <a:sym typeface="Consolas"/>
            </a:endParaRPr>
          </a:p>
          <a:p>
            <a:pPr indent="609585">
              <a:lnSpc>
                <a:spcPct val="100000"/>
              </a:lnSpc>
              <a:spcBef>
                <a:spcPts val="1333"/>
              </a:spcBef>
              <a:buNone/>
            </a:pPr>
            <a:endParaRPr sz="1733" b="1">
              <a:solidFill>
                <a:srgbClr val="939293"/>
              </a:solidFill>
              <a:latin typeface="Consolas"/>
              <a:ea typeface="Consolas"/>
              <a:cs typeface="Consolas"/>
              <a:sym typeface="Consolas"/>
            </a:endParaRPr>
          </a:p>
          <a:p>
            <a:pPr indent="-423323">
              <a:lnSpc>
                <a:spcPct val="100000"/>
              </a:lnSpc>
              <a:spcBef>
                <a:spcPts val="1333"/>
              </a:spcBef>
              <a:buClr>
                <a:srgbClr val="3F3F3F"/>
              </a:buClr>
              <a:buSzPts val="1400"/>
            </a:pPr>
            <a:r>
              <a:rPr lang="es" sz="1867">
                <a:solidFill>
                  <a:schemeClr val="accent4"/>
                </a:solidFill>
              </a:rPr>
              <a:t>TABLE:</a:t>
            </a:r>
            <a:r>
              <a:rPr lang="es" sz="1867">
                <a:solidFill>
                  <a:srgbClr val="3F3F3F"/>
                </a:solidFill>
              </a:rPr>
              <a:t> asigna claves primarias para las entidades utilizando una tabla de la BD, guardando en una tabla el último valor de clave primaria.</a:t>
            </a:r>
            <a:endParaRPr sz="1867">
              <a:solidFill>
                <a:srgbClr val="3F3F3F"/>
              </a:solidFill>
            </a:endParaRPr>
          </a:p>
          <a:p>
            <a:pPr indent="609585">
              <a:lnSpc>
                <a:spcPct val="100000"/>
              </a:lnSpc>
              <a:spcBef>
                <a:spcPts val="1333"/>
              </a:spcBef>
              <a:buNone/>
            </a:pPr>
            <a:r>
              <a:rPr lang="es" sz="1733" b="1">
                <a:solidFill>
                  <a:srgbClr val="CC0000"/>
                </a:solidFill>
                <a:latin typeface="Consolas"/>
                <a:ea typeface="Consolas"/>
                <a:cs typeface="Consolas"/>
                <a:sym typeface="Consolas"/>
              </a:rPr>
              <a:t>@</a:t>
            </a:r>
            <a:r>
              <a:rPr lang="es" sz="1733" b="1">
                <a:solidFill>
                  <a:srgbClr val="6D9EEB"/>
                </a:solidFill>
                <a:latin typeface="Consolas"/>
                <a:ea typeface="Consolas"/>
                <a:cs typeface="Consolas"/>
                <a:sym typeface="Consolas"/>
              </a:rPr>
              <a:t>GeneratedValue</a:t>
            </a:r>
            <a:r>
              <a:rPr lang="es" sz="1733" b="1">
                <a:solidFill>
                  <a:srgbClr val="939293"/>
                </a:solidFill>
                <a:latin typeface="Consolas"/>
                <a:ea typeface="Consolas"/>
                <a:cs typeface="Consolas"/>
                <a:sym typeface="Consolas"/>
              </a:rPr>
              <a:t>(</a:t>
            </a:r>
            <a:r>
              <a:rPr lang="es" sz="1733" b="1">
                <a:solidFill>
                  <a:srgbClr val="E69138"/>
                </a:solidFill>
                <a:latin typeface="Consolas"/>
                <a:ea typeface="Consolas"/>
                <a:cs typeface="Consolas"/>
                <a:sym typeface="Consolas"/>
              </a:rPr>
              <a:t>strategy</a:t>
            </a:r>
            <a:r>
              <a:rPr lang="es" sz="1733" b="1">
                <a:solidFill>
                  <a:srgbClr val="CC0000"/>
                </a:solidFill>
                <a:latin typeface="Consolas"/>
                <a:ea typeface="Consolas"/>
                <a:cs typeface="Consolas"/>
                <a:sym typeface="Consolas"/>
              </a:rPr>
              <a:t>=</a:t>
            </a:r>
            <a:r>
              <a:rPr lang="es" sz="1733" b="1">
                <a:solidFill>
                  <a:srgbClr val="6D9EEB"/>
                </a:solidFill>
                <a:latin typeface="Consolas"/>
                <a:ea typeface="Consolas"/>
                <a:cs typeface="Consolas"/>
                <a:sym typeface="Consolas"/>
              </a:rPr>
              <a:t>generationType</a:t>
            </a:r>
            <a:r>
              <a:rPr lang="es" sz="1733" b="1">
                <a:solidFill>
                  <a:srgbClr val="939293"/>
                </a:solidFill>
                <a:latin typeface="Consolas"/>
                <a:ea typeface="Consolas"/>
                <a:cs typeface="Consolas"/>
                <a:sym typeface="Consolas"/>
              </a:rPr>
              <a:t>.</a:t>
            </a:r>
            <a:r>
              <a:rPr lang="es" sz="1733" b="1">
                <a:solidFill>
                  <a:srgbClr val="B4A7D6"/>
                </a:solidFill>
                <a:latin typeface="Consolas"/>
                <a:ea typeface="Consolas"/>
                <a:cs typeface="Consolas"/>
                <a:sym typeface="Consolas"/>
              </a:rPr>
              <a:t>TABLE</a:t>
            </a:r>
            <a:r>
              <a:rPr lang="es" sz="1733" b="1">
                <a:solidFill>
                  <a:srgbClr val="939293"/>
                </a:solidFill>
                <a:latin typeface="Consolas"/>
                <a:ea typeface="Consolas"/>
                <a:cs typeface="Consolas"/>
                <a:sym typeface="Consolas"/>
              </a:rPr>
              <a:t>)</a:t>
            </a:r>
            <a:endParaRPr sz="1733">
              <a:solidFill>
                <a:srgbClr val="3F3F3F"/>
              </a:solidFill>
              <a:latin typeface="Consolas"/>
              <a:ea typeface="Consolas"/>
              <a:cs typeface="Consolas"/>
              <a:sym typeface="Consolas"/>
            </a:endParaRPr>
          </a:p>
          <a:p>
            <a:pPr indent="0" algn="just">
              <a:lnSpc>
                <a:spcPct val="100000"/>
              </a:lnSpc>
              <a:spcBef>
                <a:spcPts val="1333"/>
              </a:spcBef>
              <a:buNone/>
            </a:pPr>
            <a:endParaRPr>
              <a:solidFill>
                <a:srgbClr val="3F3F3F"/>
              </a:solidFill>
            </a:endParaRPr>
          </a:p>
          <a:p>
            <a:pPr marL="0" indent="0">
              <a:spcBef>
                <a:spcPts val="1333"/>
              </a:spcBef>
              <a:spcAft>
                <a:spcPts val="1333"/>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subTitle" idx="1"/>
          </p:nvPr>
        </p:nvSpPr>
        <p:spPr>
          <a:xfrm>
            <a:off x="828767" y="734200"/>
            <a:ext cx="10372400" cy="1044000"/>
          </a:xfrm>
          <a:prstGeom prst="rect">
            <a:avLst/>
          </a:prstGeom>
        </p:spPr>
        <p:txBody>
          <a:bodyPr spcFirstLastPara="1" vert="horz" wrap="square" lIns="121900" tIns="121900" rIns="121900" bIns="121900" rtlCol="0" anchor="ctr" anchorCtr="0">
            <a:noAutofit/>
          </a:bodyPr>
          <a:lstStyle/>
          <a:p>
            <a:pPr marL="0" indent="0"/>
            <a:r>
              <a:rPr lang="es"/>
              <a:t>@Column</a:t>
            </a:r>
            <a:endParaRPr/>
          </a:p>
        </p:txBody>
      </p:sp>
      <p:sp>
        <p:nvSpPr>
          <p:cNvPr id="70" name="Google Shape;70;p12"/>
          <p:cNvSpPr txBox="1">
            <a:spLocks noGrp="1"/>
          </p:cNvSpPr>
          <p:nvPr>
            <p:ph type="body" idx="2"/>
          </p:nvPr>
        </p:nvSpPr>
        <p:spPr>
          <a:xfrm>
            <a:off x="828767" y="1441233"/>
            <a:ext cx="9066800" cy="1328800"/>
          </a:xfrm>
          <a:prstGeom prst="rect">
            <a:avLst/>
          </a:prstGeom>
        </p:spPr>
        <p:txBody>
          <a:bodyPr spcFirstLastPara="1" vert="horz" wrap="square" lIns="121900" tIns="121900" rIns="121900" bIns="121900" rtlCol="0" anchor="t" anchorCtr="0">
            <a:noAutofit/>
          </a:bodyPr>
          <a:lstStyle/>
          <a:p>
            <a:pPr marL="0" indent="0">
              <a:lnSpc>
                <a:spcPct val="100000"/>
              </a:lnSpc>
              <a:spcAft>
                <a:spcPts val="1333"/>
              </a:spcAft>
              <a:buClr>
                <a:srgbClr val="000000"/>
              </a:buClr>
              <a:buSzPts val="1500"/>
              <a:buNone/>
            </a:pPr>
            <a:r>
              <a:rPr lang="es">
                <a:solidFill>
                  <a:srgbClr val="3F3F3F"/>
                </a:solidFill>
              </a:rPr>
              <a:t>Especifica los detalles de una columna para indicar a qué atributo o campo será mapeada. Puede usarse con los siguientes atributos:</a:t>
            </a:r>
            <a:endParaRPr/>
          </a:p>
        </p:txBody>
      </p:sp>
      <p:graphicFrame>
        <p:nvGraphicFramePr>
          <p:cNvPr id="71" name="Google Shape;71;p12"/>
          <p:cNvGraphicFramePr/>
          <p:nvPr/>
        </p:nvGraphicFramePr>
        <p:xfrm>
          <a:off x="1773917" y="2934917"/>
          <a:ext cx="4351767" cy="3064933"/>
        </p:xfrm>
        <a:graphic>
          <a:graphicData uri="http://schemas.openxmlformats.org/drawingml/2006/table">
            <a:tbl>
              <a:tblPr>
                <a:noFill/>
              </a:tblPr>
              <a:tblGrid>
                <a:gridCol w="4351767">
                  <a:extLst>
                    <a:ext uri="{9D8B030D-6E8A-4147-A177-3AD203B41FA5}">
                      <a16:colId xmlns:a16="http://schemas.microsoft.com/office/drawing/2014/main" val="20000"/>
                    </a:ext>
                  </a:extLst>
                </a:gridCol>
              </a:tblGrid>
              <a:tr h="3064933">
                <a:tc>
                  <a:txBody>
                    <a:bodyPr/>
                    <a:lstStyle/>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Entity</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public </a:t>
                      </a:r>
                      <a:r>
                        <a:rPr lang="es" sz="1600" i="1">
                          <a:solidFill>
                            <a:srgbClr val="6D9EEB"/>
                          </a:solidFill>
                          <a:latin typeface="Consolas"/>
                          <a:ea typeface="Consolas"/>
                          <a:cs typeface="Consolas"/>
                          <a:sym typeface="Consolas"/>
                        </a:rPr>
                        <a:t>class </a:t>
                      </a:r>
                      <a:r>
                        <a:rPr lang="es" sz="1600">
                          <a:solidFill>
                            <a:srgbClr val="93C47D"/>
                          </a:solidFill>
                          <a:latin typeface="Consolas"/>
                          <a:ea typeface="Consolas"/>
                          <a:cs typeface="Consolas"/>
                          <a:sym typeface="Consolas"/>
                        </a:rPr>
                        <a:t>User </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Column</a:t>
                      </a:r>
                      <a:r>
                        <a:rPr lang="es" sz="1600">
                          <a:solidFill>
                            <a:srgbClr val="FFFFFF"/>
                          </a:solidFill>
                          <a:latin typeface="Consolas"/>
                          <a:ea typeface="Consolas"/>
                          <a:cs typeface="Consolas"/>
                          <a:sym typeface="Consolas"/>
                        </a:rPr>
                        <a:t>(</a:t>
                      </a:r>
                      <a:r>
                        <a:rPr lang="es" sz="1600">
                          <a:solidFill>
                            <a:srgbClr val="E69138"/>
                          </a:solidFill>
                          <a:latin typeface="Consolas"/>
                          <a:ea typeface="Consolas"/>
                          <a:cs typeface="Consolas"/>
                          <a:sym typeface="Consolas"/>
                        </a:rPr>
                        <a:t>length </a:t>
                      </a:r>
                      <a:r>
                        <a:rPr lang="es" sz="1600">
                          <a:solidFill>
                            <a:srgbClr val="CC0000"/>
                          </a:solidFill>
                          <a:latin typeface="Consolas"/>
                          <a:ea typeface="Consolas"/>
                          <a:cs typeface="Consolas"/>
                          <a:sym typeface="Consolas"/>
                        </a:rPr>
                        <a:t>=</a:t>
                      </a:r>
                      <a:r>
                        <a:rPr lang="es" sz="1600">
                          <a:solidFill>
                            <a:srgbClr val="F1C232"/>
                          </a:solidFill>
                          <a:latin typeface="Consolas"/>
                          <a:ea typeface="Consolas"/>
                          <a:cs typeface="Consolas"/>
                          <a:sym typeface="Consolas"/>
                        </a:rPr>
                        <a:t> </a:t>
                      </a:r>
                      <a:r>
                        <a:rPr lang="es" sz="1600">
                          <a:solidFill>
                            <a:srgbClr val="8E7CC3"/>
                          </a:solidFill>
                          <a:latin typeface="Consolas"/>
                          <a:ea typeface="Consolas"/>
                          <a:cs typeface="Consolas"/>
                          <a:sym typeface="Consolas"/>
                        </a:rPr>
                        <a:t>3</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private </a:t>
                      </a:r>
                      <a:r>
                        <a:rPr lang="es" sz="1600" i="1">
                          <a:solidFill>
                            <a:srgbClr val="6D9EEB"/>
                          </a:solidFill>
                          <a:latin typeface="Consolas"/>
                          <a:ea typeface="Consolas"/>
                          <a:cs typeface="Consolas"/>
                          <a:sym typeface="Consolas"/>
                        </a:rPr>
                        <a:t>String </a:t>
                      </a:r>
                      <a:r>
                        <a:rPr lang="es" sz="1600" i="1">
                          <a:solidFill>
                            <a:srgbClr val="FFFFFF"/>
                          </a:solidFill>
                          <a:latin typeface="Consolas"/>
                          <a:ea typeface="Consolas"/>
                          <a:cs typeface="Consolas"/>
                          <a:sym typeface="Consolas"/>
                        </a:rPr>
                        <a:t>firstName;</a:t>
                      </a:r>
                      <a:endParaRPr sz="1600" i="1">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999999"/>
                        </a:solidFill>
                        <a:latin typeface="Consolas"/>
                        <a:ea typeface="Consolas"/>
                        <a:cs typeface="Consolas"/>
                        <a:sym typeface="Consolas"/>
                      </a:endParaRPr>
                    </a:p>
                    <a:p>
                      <a:pPr marL="0" lvl="0" indent="0" algn="l" rtl="0">
                        <a:spcBef>
                          <a:spcPts val="0"/>
                        </a:spcBef>
                        <a:spcAft>
                          <a:spcPts val="0"/>
                        </a:spcAft>
                        <a:buNone/>
                      </a:pPr>
                      <a:r>
                        <a:rPr lang="es" sz="1600" i="1">
                          <a:solidFill>
                            <a:srgbClr val="999999"/>
                          </a:solidFill>
                          <a:latin typeface="Consolas"/>
                          <a:ea typeface="Consolas"/>
                          <a:cs typeface="Consolas"/>
                          <a:sym typeface="Consolas"/>
                        </a:rPr>
                        <a:t>// ...</a:t>
                      </a:r>
                      <a:endParaRPr sz="1600" i="1">
                        <a:solidFill>
                          <a:srgbClr val="999999"/>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i="1">
                          <a:solidFill>
                            <a:srgbClr val="FFFFFF"/>
                          </a:solidFill>
                          <a:latin typeface="Consolas"/>
                          <a:ea typeface="Consolas"/>
                          <a:cs typeface="Consolas"/>
                          <a:sym typeface="Consolas"/>
                        </a:rPr>
                        <a:t>}</a:t>
                      </a:r>
                      <a:endParaRPr sz="1600" i="1">
                        <a:solidFill>
                          <a:srgbClr val="FFFFFF"/>
                        </a:solidFill>
                        <a:latin typeface="Consolas"/>
                        <a:ea typeface="Consolas"/>
                        <a:cs typeface="Consolas"/>
                        <a:sym typeface="Consolas"/>
                      </a:endParaRPr>
                    </a:p>
                  </a:txBody>
                  <a:tcPr marL="84667" marR="84667" marT="84667" marB="84667">
                    <a:solidFill>
                      <a:srgbClr val="33383C"/>
                    </a:solidFill>
                  </a:tcPr>
                </a:tc>
                <a:extLst>
                  <a:ext uri="{0D108BD9-81ED-4DB2-BD59-A6C34878D82A}">
                    <a16:rowId xmlns:a16="http://schemas.microsoft.com/office/drawing/2014/main" val="10000"/>
                  </a:ext>
                </a:extLst>
              </a:tr>
            </a:tbl>
          </a:graphicData>
        </a:graphic>
      </p:graphicFrame>
      <p:graphicFrame>
        <p:nvGraphicFramePr>
          <p:cNvPr id="72" name="Google Shape;72;p12"/>
          <p:cNvGraphicFramePr/>
          <p:nvPr/>
        </p:nvGraphicFramePr>
        <p:xfrm>
          <a:off x="6678784" y="2934933"/>
          <a:ext cx="3323933" cy="3095414"/>
        </p:xfrm>
        <a:graphic>
          <a:graphicData uri="http://schemas.openxmlformats.org/drawingml/2006/table">
            <a:tbl>
              <a:tblPr>
                <a:noFill/>
              </a:tblPr>
              <a:tblGrid>
                <a:gridCol w="3323933">
                  <a:extLst>
                    <a:ext uri="{9D8B030D-6E8A-4147-A177-3AD203B41FA5}">
                      <a16:colId xmlns:a16="http://schemas.microsoft.com/office/drawing/2014/main" val="20000"/>
                    </a:ext>
                  </a:extLst>
                </a:gridCol>
              </a:tblGrid>
              <a:tr h="3095413">
                <a:tc>
                  <a:txBody>
                    <a:bodyPr/>
                    <a:lstStyle/>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Entity</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public </a:t>
                      </a:r>
                      <a:r>
                        <a:rPr lang="es" sz="1600" i="1">
                          <a:solidFill>
                            <a:srgbClr val="6D9EEB"/>
                          </a:solidFill>
                          <a:latin typeface="Consolas"/>
                          <a:ea typeface="Consolas"/>
                          <a:cs typeface="Consolas"/>
                          <a:sym typeface="Consolas"/>
                        </a:rPr>
                        <a:t>class </a:t>
                      </a:r>
                      <a:r>
                        <a:rPr lang="es" sz="1600">
                          <a:solidFill>
                            <a:srgbClr val="93C47D"/>
                          </a:solidFill>
                          <a:latin typeface="Consolas"/>
                          <a:ea typeface="Consolas"/>
                          <a:cs typeface="Consolas"/>
                          <a:sym typeface="Consolas"/>
                        </a:rPr>
                        <a:t>User </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i="1">
                          <a:solidFill>
                            <a:srgbClr val="999999"/>
                          </a:solidFill>
                          <a:latin typeface="Consolas"/>
                          <a:ea typeface="Consolas"/>
                          <a:cs typeface="Consolas"/>
                          <a:sym typeface="Consolas"/>
                        </a:rPr>
                        <a:t>// ...</a:t>
                      </a:r>
                      <a:endParaRPr sz="1600" i="1">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Column</a:t>
                      </a:r>
                      <a:r>
                        <a:rPr lang="es" sz="1600">
                          <a:solidFill>
                            <a:srgbClr val="FFFFFF"/>
                          </a:solidFill>
                          <a:latin typeface="Consolas"/>
                          <a:ea typeface="Consolas"/>
                          <a:cs typeface="Consolas"/>
                          <a:sym typeface="Consolas"/>
                        </a:rPr>
                        <a:t>(</a:t>
                      </a:r>
                      <a:r>
                        <a:rPr lang="es" sz="1600">
                          <a:solidFill>
                            <a:srgbClr val="E69138"/>
                          </a:solidFill>
                          <a:latin typeface="Consolas"/>
                          <a:ea typeface="Consolas"/>
                          <a:cs typeface="Consolas"/>
                          <a:sym typeface="Consolas"/>
                        </a:rPr>
                        <a:t>length </a:t>
                      </a:r>
                      <a:r>
                        <a:rPr lang="es" sz="1600">
                          <a:solidFill>
                            <a:srgbClr val="CC0000"/>
                          </a:solidFill>
                          <a:latin typeface="Consolas"/>
                          <a:ea typeface="Consolas"/>
                          <a:cs typeface="Consolas"/>
                          <a:sym typeface="Consolas"/>
                        </a:rPr>
                        <a:t>=</a:t>
                      </a:r>
                      <a:r>
                        <a:rPr lang="es" sz="1600">
                          <a:solidFill>
                            <a:srgbClr val="F1C232"/>
                          </a:solidFill>
                          <a:latin typeface="Consolas"/>
                          <a:ea typeface="Consolas"/>
                          <a:cs typeface="Consolas"/>
                          <a:sym typeface="Consolas"/>
                        </a:rPr>
                        <a:t> </a:t>
                      </a:r>
                      <a:r>
                        <a:rPr lang="es" sz="1600">
                          <a:solidFill>
                            <a:srgbClr val="8E7CC3"/>
                          </a:solidFill>
                          <a:latin typeface="Consolas"/>
                          <a:ea typeface="Consolas"/>
                          <a:cs typeface="Consolas"/>
                          <a:sym typeface="Consolas"/>
                        </a:rPr>
                        <a:t>5</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Size</a:t>
                      </a:r>
                      <a:r>
                        <a:rPr lang="es" sz="1600">
                          <a:solidFill>
                            <a:srgbClr val="FFFFFF"/>
                          </a:solidFill>
                          <a:latin typeface="Consolas"/>
                          <a:ea typeface="Consolas"/>
                          <a:cs typeface="Consolas"/>
                          <a:sym typeface="Consolas"/>
                        </a:rPr>
                        <a:t>(</a:t>
                      </a:r>
                      <a:r>
                        <a:rPr lang="es" sz="1600">
                          <a:solidFill>
                            <a:srgbClr val="E69138"/>
                          </a:solidFill>
                          <a:latin typeface="Consolas"/>
                          <a:ea typeface="Consolas"/>
                          <a:cs typeface="Consolas"/>
                          <a:sym typeface="Consolas"/>
                        </a:rPr>
                        <a:t>min </a:t>
                      </a:r>
                      <a:r>
                        <a:rPr lang="es" sz="1600">
                          <a:solidFill>
                            <a:srgbClr val="CC0000"/>
                          </a:solidFill>
                          <a:latin typeface="Consolas"/>
                          <a:ea typeface="Consolas"/>
                          <a:cs typeface="Consolas"/>
                          <a:sym typeface="Consolas"/>
                        </a:rPr>
                        <a:t>=</a:t>
                      </a:r>
                      <a:r>
                        <a:rPr lang="es" sz="1600">
                          <a:solidFill>
                            <a:srgbClr val="F1C232"/>
                          </a:solidFill>
                          <a:latin typeface="Consolas"/>
                          <a:ea typeface="Consolas"/>
                          <a:cs typeface="Consolas"/>
                          <a:sym typeface="Consolas"/>
                        </a:rPr>
                        <a:t> </a:t>
                      </a:r>
                      <a:r>
                        <a:rPr lang="es" sz="1600">
                          <a:solidFill>
                            <a:srgbClr val="8E7CC3"/>
                          </a:solidFill>
                          <a:latin typeface="Consolas"/>
                          <a:ea typeface="Consolas"/>
                          <a:cs typeface="Consolas"/>
                          <a:sym typeface="Consolas"/>
                        </a:rPr>
                        <a:t>3</a:t>
                      </a:r>
                      <a:r>
                        <a:rPr lang="es" sz="1600">
                          <a:solidFill>
                            <a:srgbClr val="FFFFFF"/>
                          </a:solidFill>
                          <a:latin typeface="Consolas"/>
                          <a:ea typeface="Consolas"/>
                          <a:cs typeface="Consolas"/>
                          <a:sym typeface="Consolas"/>
                        </a:rPr>
                        <a:t>,</a:t>
                      </a:r>
                      <a:r>
                        <a:rPr lang="es" sz="1600">
                          <a:solidFill>
                            <a:srgbClr val="8E7CC3"/>
                          </a:solidFill>
                          <a:latin typeface="Consolas"/>
                          <a:ea typeface="Consolas"/>
                          <a:cs typeface="Consolas"/>
                          <a:sym typeface="Consolas"/>
                        </a:rPr>
                        <a:t> </a:t>
                      </a:r>
                      <a:r>
                        <a:rPr lang="es" sz="1600">
                          <a:solidFill>
                            <a:srgbClr val="E69138"/>
                          </a:solidFill>
                          <a:latin typeface="Consolas"/>
                          <a:ea typeface="Consolas"/>
                          <a:cs typeface="Consolas"/>
                          <a:sym typeface="Consolas"/>
                        </a:rPr>
                        <a:t>max </a:t>
                      </a:r>
                      <a:r>
                        <a:rPr lang="es" sz="1600">
                          <a:solidFill>
                            <a:srgbClr val="CC0000"/>
                          </a:solidFill>
                          <a:latin typeface="Consolas"/>
                          <a:ea typeface="Consolas"/>
                          <a:cs typeface="Consolas"/>
                          <a:sym typeface="Consolas"/>
                        </a:rPr>
                        <a:t>=</a:t>
                      </a:r>
                      <a:r>
                        <a:rPr lang="es" sz="1600">
                          <a:solidFill>
                            <a:srgbClr val="F1C232"/>
                          </a:solidFill>
                          <a:latin typeface="Consolas"/>
                          <a:ea typeface="Consolas"/>
                          <a:cs typeface="Consolas"/>
                          <a:sym typeface="Consolas"/>
                        </a:rPr>
                        <a:t> </a:t>
                      </a:r>
                      <a:r>
                        <a:rPr lang="es" sz="1600">
                          <a:solidFill>
                            <a:srgbClr val="8E7CC3"/>
                          </a:solidFill>
                          <a:latin typeface="Consolas"/>
                          <a:ea typeface="Consolas"/>
                          <a:cs typeface="Consolas"/>
                          <a:sym typeface="Consolas"/>
                        </a:rPr>
                        <a:t>5</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private </a:t>
                      </a:r>
                      <a:r>
                        <a:rPr lang="es" sz="1600" i="1">
                          <a:solidFill>
                            <a:srgbClr val="6D9EEB"/>
                          </a:solidFill>
                          <a:latin typeface="Consolas"/>
                          <a:ea typeface="Consolas"/>
                          <a:cs typeface="Consolas"/>
                          <a:sym typeface="Consolas"/>
                        </a:rPr>
                        <a:t>String </a:t>
                      </a:r>
                      <a:r>
                        <a:rPr lang="es" sz="1600" i="1">
                          <a:solidFill>
                            <a:srgbClr val="FFFFFF"/>
                          </a:solidFill>
                          <a:latin typeface="Consolas"/>
                          <a:ea typeface="Consolas"/>
                          <a:cs typeface="Consolas"/>
                          <a:sym typeface="Consolas"/>
                        </a:rPr>
                        <a:t>city;</a:t>
                      </a:r>
                      <a:endParaRPr sz="1600" i="1">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999999"/>
                        </a:solidFill>
                        <a:latin typeface="Consolas"/>
                        <a:ea typeface="Consolas"/>
                        <a:cs typeface="Consolas"/>
                        <a:sym typeface="Consolas"/>
                      </a:endParaRPr>
                    </a:p>
                    <a:p>
                      <a:pPr marL="0" lvl="0" indent="0" algn="l" rtl="0">
                        <a:spcBef>
                          <a:spcPts val="0"/>
                        </a:spcBef>
                        <a:spcAft>
                          <a:spcPts val="0"/>
                        </a:spcAft>
                        <a:buNone/>
                      </a:pPr>
                      <a:r>
                        <a:rPr lang="es" sz="1600" i="1">
                          <a:solidFill>
                            <a:srgbClr val="999999"/>
                          </a:solidFill>
                          <a:latin typeface="Consolas"/>
                          <a:ea typeface="Consolas"/>
                          <a:cs typeface="Consolas"/>
                          <a:sym typeface="Consolas"/>
                        </a:rPr>
                        <a:t>// ...</a:t>
                      </a:r>
                      <a:endParaRPr sz="1600" i="1">
                        <a:solidFill>
                          <a:srgbClr val="999999"/>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i="1">
                          <a:solidFill>
                            <a:srgbClr val="FFFFFF"/>
                          </a:solidFill>
                          <a:latin typeface="Consolas"/>
                          <a:ea typeface="Consolas"/>
                          <a:cs typeface="Consolas"/>
                          <a:sym typeface="Consolas"/>
                        </a:rPr>
                        <a:t>}</a:t>
                      </a:r>
                      <a:endParaRPr sz="1600" i="1">
                        <a:solidFill>
                          <a:srgbClr val="FFFFFF"/>
                        </a:solidFill>
                        <a:latin typeface="Consolas"/>
                        <a:ea typeface="Consolas"/>
                        <a:cs typeface="Consolas"/>
                        <a:sym typeface="Consolas"/>
                      </a:endParaRPr>
                    </a:p>
                  </a:txBody>
                  <a:tcPr marL="84667" marR="84667" marT="84667" marB="84667">
                    <a:solidFill>
                      <a:srgbClr val="33383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828767" y="734200"/>
            <a:ext cx="10372400" cy="1044000"/>
          </a:xfrm>
          <a:prstGeom prst="rect">
            <a:avLst/>
          </a:prstGeom>
        </p:spPr>
        <p:txBody>
          <a:bodyPr spcFirstLastPara="1" vert="horz" wrap="square" lIns="121900" tIns="121900" rIns="121900" bIns="121900" rtlCol="0" anchor="ctr" anchorCtr="0">
            <a:noAutofit/>
          </a:bodyPr>
          <a:lstStyle/>
          <a:p>
            <a:pPr marL="0" indent="0"/>
            <a:r>
              <a:rPr lang="es"/>
              <a:t>@Column</a:t>
            </a:r>
            <a:endParaRPr/>
          </a:p>
        </p:txBody>
      </p:sp>
      <p:sp>
        <p:nvSpPr>
          <p:cNvPr id="78" name="Google Shape;78;p13"/>
          <p:cNvSpPr txBox="1">
            <a:spLocks noGrp="1"/>
          </p:cNvSpPr>
          <p:nvPr>
            <p:ph type="body" idx="2"/>
          </p:nvPr>
        </p:nvSpPr>
        <p:spPr>
          <a:xfrm>
            <a:off x="828767" y="1672267"/>
            <a:ext cx="6929600" cy="3886800"/>
          </a:xfrm>
          <a:prstGeom prst="rect">
            <a:avLst/>
          </a:prstGeom>
        </p:spPr>
        <p:txBody>
          <a:bodyPr spcFirstLastPara="1" vert="horz" wrap="square" lIns="121900" tIns="121900" rIns="121900" bIns="121900" rtlCol="0" anchor="t" anchorCtr="0">
            <a:noAutofit/>
          </a:bodyPr>
          <a:lstStyle/>
          <a:p>
            <a:pPr>
              <a:lnSpc>
                <a:spcPct val="100000"/>
              </a:lnSpc>
              <a:buClr>
                <a:schemeClr val="accent1"/>
              </a:buClr>
            </a:pPr>
            <a:r>
              <a:rPr lang="es" b="1">
                <a:solidFill>
                  <a:srgbClr val="3F3F3F"/>
                </a:solidFill>
                <a:latin typeface="Rubik"/>
                <a:ea typeface="Rubik"/>
                <a:cs typeface="Rubik"/>
                <a:sym typeface="Rubik"/>
              </a:rPr>
              <a:t>name</a:t>
            </a:r>
            <a:r>
              <a:rPr lang="es">
                <a:solidFill>
                  <a:srgbClr val="3F3F3F"/>
                </a:solidFill>
              </a:rPr>
              <a:t>: explicita el nombre.</a:t>
            </a:r>
            <a:endParaRPr>
              <a:solidFill>
                <a:srgbClr val="3F3F3F"/>
              </a:solidFill>
            </a:endParaRPr>
          </a:p>
          <a:p>
            <a:pPr>
              <a:lnSpc>
                <a:spcPct val="100000"/>
              </a:lnSpc>
              <a:spcBef>
                <a:spcPts val="1333"/>
              </a:spcBef>
              <a:buClr>
                <a:schemeClr val="accent1"/>
              </a:buClr>
            </a:pPr>
            <a:r>
              <a:rPr lang="es" b="1">
                <a:solidFill>
                  <a:srgbClr val="3F3F3F"/>
                </a:solidFill>
                <a:latin typeface="Rubik"/>
                <a:ea typeface="Rubik"/>
                <a:cs typeface="Rubik"/>
                <a:sym typeface="Rubik"/>
              </a:rPr>
              <a:t>length</a:t>
            </a:r>
            <a:r>
              <a:rPr lang="es">
                <a:solidFill>
                  <a:srgbClr val="3F3F3F"/>
                </a:solidFill>
              </a:rPr>
              <a:t>: especifica el tamaño de columna utilizado para mapear un valor especialmente en el caso de un String. Indica la característica del largo de la columna en la BD. Por ejemplo, con length = 3, genera una columna del tipo VARCHAR(3). Intentar insertar una String más largo daría un error de SQL.</a:t>
            </a:r>
            <a:endParaRPr>
              <a:solidFill>
                <a:srgbClr val="3F3F3F"/>
              </a:solidFill>
            </a:endParaRPr>
          </a:p>
          <a:p>
            <a:pPr>
              <a:lnSpc>
                <a:spcPct val="100000"/>
              </a:lnSpc>
              <a:spcBef>
                <a:spcPts val="1333"/>
              </a:spcBef>
              <a:buClr>
                <a:schemeClr val="accent1"/>
              </a:buClr>
            </a:pPr>
            <a:r>
              <a:rPr lang="es" b="1">
                <a:solidFill>
                  <a:srgbClr val="3F3F3F"/>
                </a:solidFill>
                <a:latin typeface="Rubik"/>
                <a:ea typeface="Rubik"/>
                <a:cs typeface="Rubik"/>
                <a:sym typeface="Rubik"/>
              </a:rPr>
              <a:t>nullable</a:t>
            </a:r>
            <a:r>
              <a:rPr lang="es">
                <a:solidFill>
                  <a:srgbClr val="3F3F3F"/>
                </a:solidFill>
              </a:rPr>
              <a:t>: puede marcarse la columna con nullable = false cuando se genera el schema.</a:t>
            </a:r>
            <a:endParaRPr>
              <a:solidFill>
                <a:srgbClr val="3F3F3F"/>
              </a:solidFill>
            </a:endParaRPr>
          </a:p>
          <a:p>
            <a:pPr>
              <a:lnSpc>
                <a:spcPct val="100000"/>
              </a:lnSpc>
              <a:spcBef>
                <a:spcPts val="1333"/>
              </a:spcBef>
              <a:buClr>
                <a:schemeClr val="accent1"/>
              </a:buClr>
            </a:pPr>
            <a:r>
              <a:rPr lang="es" b="1">
                <a:solidFill>
                  <a:srgbClr val="3F3F3F"/>
                </a:solidFill>
                <a:latin typeface="Rubik"/>
                <a:ea typeface="Rubik"/>
                <a:cs typeface="Rubik"/>
                <a:sym typeface="Rubik"/>
              </a:rPr>
              <a:t>unique</a:t>
            </a:r>
            <a:r>
              <a:rPr lang="es">
                <a:solidFill>
                  <a:srgbClr val="3F3F3F"/>
                </a:solidFill>
              </a:rPr>
              <a:t>: permite solo valores únicos en esa columna.</a:t>
            </a:r>
            <a:endParaRPr>
              <a:solidFill>
                <a:srgbClr val="3F3F3F"/>
              </a:solidFill>
            </a:endParaRPr>
          </a:p>
          <a:p>
            <a:pPr indent="0" algn="just">
              <a:lnSpc>
                <a:spcPct val="100000"/>
              </a:lnSpc>
              <a:spcBef>
                <a:spcPts val="1333"/>
              </a:spcBef>
              <a:buNone/>
            </a:pPr>
            <a:endParaRPr>
              <a:solidFill>
                <a:srgbClr val="3F3F3F"/>
              </a:solidFill>
            </a:endParaRPr>
          </a:p>
          <a:p>
            <a:pPr marL="0" indent="0">
              <a:spcBef>
                <a:spcPts val="1333"/>
              </a:spcBef>
              <a:spcAft>
                <a:spcPts val="1333"/>
              </a:spcAft>
              <a:buNone/>
            </a:pPr>
            <a:endParaRPr/>
          </a:p>
        </p:txBody>
      </p:sp>
      <p:graphicFrame>
        <p:nvGraphicFramePr>
          <p:cNvPr id="79" name="Google Shape;79;p13"/>
          <p:cNvGraphicFramePr/>
          <p:nvPr/>
        </p:nvGraphicFramePr>
        <p:xfrm>
          <a:off x="7925667" y="884300"/>
          <a:ext cx="3323933" cy="2363894"/>
        </p:xfrm>
        <a:graphic>
          <a:graphicData uri="http://schemas.openxmlformats.org/drawingml/2006/table">
            <a:tbl>
              <a:tblPr>
                <a:noFill/>
              </a:tblPr>
              <a:tblGrid>
                <a:gridCol w="3323933">
                  <a:extLst>
                    <a:ext uri="{9D8B030D-6E8A-4147-A177-3AD203B41FA5}">
                      <a16:colId xmlns:a16="http://schemas.microsoft.com/office/drawing/2014/main" val="20000"/>
                    </a:ext>
                  </a:extLst>
                </a:gridCol>
              </a:tblGrid>
              <a:tr h="2363893">
                <a:tc>
                  <a:txBody>
                    <a:bodyPr/>
                    <a:lstStyle/>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Entity</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public </a:t>
                      </a:r>
                      <a:r>
                        <a:rPr lang="es" sz="1600" i="1">
                          <a:solidFill>
                            <a:srgbClr val="6D9EEB"/>
                          </a:solidFill>
                          <a:latin typeface="Consolas"/>
                          <a:ea typeface="Consolas"/>
                          <a:cs typeface="Consolas"/>
                          <a:sym typeface="Consolas"/>
                        </a:rPr>
                        <a:t>class </a:t>
                      </a:r>
                      <a:r>
                        <a:rPr lang="es" sz="1600">
                          <a:solidFill>
                            <a:srgbClr val="93C47D"/>
                          </a:solidFill>
                          <a:latin typeface="Consolas"/>
                          <a:ea typeface="Consolas"/>
                          <a:cs typeface="Consolas"/>
                          <a:sym typeface="Consolas"/>
                        </a:rPr>
                        <a:t>User </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Column</a:t>
                      </a:r>
                      <a:r>
                        <a:rPr lang="es" sz="1600">
                          <a:solidFill>
                            <a:srgbClr val="FFFFFF"/>
                          </a:solidFill>
                          <a:latin typeface="Consolas"/>
                          <a:ea typeface="Consolas"/>
                          <a:cs typeface="Consolas"/>
                          <a:sym typeface="Consolas"/>
                        </a:rPr>
                        <a:t>(</a:t>
                      </a:r>
                      <a:r>
                        <a:rPr lang="es" sz="1600">
                          <a:solidFill>
                            <a:srgbClr val="E69138"/>
                          </a:solidFill>
                          <a:latin typeface="Consolas"/>
                          <a:ea typeface="Consolas"/>
                          <a:cs typeface="Consolas"/>
                          <a:sym typeface="Consolas"/>
                        </a:rPr>
                        <a:t>length </a:t>
                      </a:r>
                      <a:r>
                        <a:rPr lang="es" sz="1600">
                          <a:solidFill>
                            <a:srgbClr val="CC0000"/>
                          </a:solidFill>
                          <a:latin typeface="Consolas"/>
                          <a:ea typeface="Consolas"/>
                          <a:cs typeface="Consolas"/>
                          <a:sym typeface="Consolas"/>
                        </a:rPr>
                        <a:t>=</a:t>
                      </a:r>
                      <a:r>
                        <a:rPr lang="es" sz="1600">
                          <a:solidFill>
                            <a:srgbClr val="F1C232"/>
                          </a:solidFill>
                          <a:latin typeface="Consolas"/>
                          <a:ea typeface="Consolas"/>
                          <a:cs typeface="Consolas"/>
                          <a:sym typeface="Consolas"/>
                        </a:rPr>
                        <a:t> </a:t>
                      </a:r>
                      <a:r>
                        <a:rPr lang="es" sz="1600">
                          <a:solidFill>
                            <a:srgbClr val="8E7CC3"/>
                          </a:solidFill>
                          <a:latin typeface="Consolas"/>
                          <a:ea typeface="Consolas"/>
                          <a:cs typeface="Consolas"/>
                          <a:sym typeface="Consolas"/>
                        </a:rPr>
                        <a:t>3</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private </a:t>
                      </a:r>
                      <a:r>
                        <a:rPr lang="es" sz="1600" i="1">
                          <a:solidFill>
                            <a:srgbClr val="6D9EEB"/>
                          </a:solidFill>
                          <a:latin typeface="Consolas"/>
                          <a:ea typeface="Consolas"/>
                          <a:cs typeface="Consolas"/>
                          <a:sym typeface="Consolas"/>
                        </a:rPr>
                        <a:t>String </a:t>
                      </a:r>
                      <a:r>
                        <a:rPr lang="es" sz="1600" i="1">
                          <a:solidFill>
                            <a:srgbClr val="FFFFFF"/>
                          </a:solidFill>
                          <a:latin typeface="Consolas"/>
                          <a:ea typeface="Consolas"/>
                          <a:cs typeface="Consolas"/>
                          <a:sym typeface="Consolas"/>
                        </a:rPr>
                        <a:t>firstName;</a:t>
                      </a:r>
                      <a:endParaRPr sz="1600" i="1">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999999"/>
                        </a:solidFill>
                        <a:latin typeface="Consolas"/>
                        <a:ea typeface="Consolas"/>
                        <a:cs typeface="Consolas"/>
                        <a:sym typeface="Consolas"/>
                      </a:endParaRPr>
                    </a:p>
                    <a:p>
                      <a:pPr marL="0" lvl="0" indent="0" algn="l" rtl="0">
                        <a:spcBef>
                          <a:spcPts val="0"/>
                        </a:spcBef>
                        <a:spcAft>
                          <a:spcPts val="0"/>
                        </a:spcAft>
                        <a:buNone/>
                      </a:pPr>
                      <a:r>
                        <a:rPr lang="es" sz="1600" i="1">
                          <a:solidFill>
                            <a:srgbClr val="999999"/>
                          </a:solidFill>
                          <a:latin typeface="Consolas"/>
                          <a:ea typeface="Consolas"/>
                          <a:cs typeface="Consolas"/>
                          <a:sym typeface="Consolas"/>
                        </a:rPr>
                        <a:t>// ...</a:t>
                      </a:r>
                      <a:endParaRPr sz="1600" i="1">
                        <a:solidFill>
                          <a:srgbClr val="999999"/>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i="1">
                          <a:solidFill>
                            <a:srgbClr val="FFFFFF"/>
                          </a:solidFill>
                          <a:latin typeface="Consolas"/>
                          <a:ea typeface="Consolas"/>
                          <a:cs typeface="Consolas"/>
                          <a:sym typeface="Consolas"/>
                        </a:rPr>
                        <a:t>}</a:t>
                      </a:r>
                      <a:endParaRPr sz="1600" i="1">
                        <a:solidFill>
                          <a:srgbClr val="FFFFFF"/>
                        </a:solidFill>
                        <a:latin typeface="Consolas"/>
                        <a:ea typeface="Consolas"/>
                        <a:cs typeface="Consolas"/>
                        <a:sym typeface="Consolas"/>
                      </a:endParaRPr>
                    </a:p>
                  </a:txBody>
                  <a:tcPr marL="84667" marR="84667" marT="84667" marB="84667">
                    <a:solidFill>
                      <a:srgbClr val="33383C"/>
                    </a:solidFill>
                  </a:tcPr>
                </a:tc>
                <a:extLst>
                  <a:ext uri="{0D108BD9-81ED-4DB2-BD59-A6C34878D82A}">
                    <a16:rowId xmlns:a16="http://schemas.microsoft.com/office/drawing/2014/main" val="10000"/>
                  </a:ext>
                </a:extLst>
              </a:tr>
            </a:tbl>
          </a:graphicData>
        </a:graphic>
      </p:graphicFrame>
      <p:graphicFrame>
        <p:nvGraphicFramePr>
          <p:cNvPr id="80" name="Google Shape;80;p13"/>
          <p:cNvGraphicFramePr/>
          <p:nvPr/>
        </p:nvGraphicFramePr>
        <p:xfrm>
          <a:off x="7925667" y="3296867"/>
          <a:ext cx="3323933" cy="3095414"/>
        </p:xfrm>
        <a:graphic>
          <a:graphicData uri="http://schemas.openxmlformats.org/drawingml/2006/table">
            <a:tbl>
              <a:tblPr>
                <a:noFill/>
              </a:tblPr>
              <a:tblGrid>
                <a:gridCol w="3323933">
                  <a:extLst>
                    <a:ext uri="{9D8B030D-6E8A-4147-A177-3AD203B41FA5}">
                      <a16:colId xmlns:a16="http://schemas.microsoft.com/office/drawing/2014/main" val="20000"/>
                    </a:ext>
                  </a:extLst>
                </a:gridCol>
              </a:tblGrid>
              <a:tr h="3095413">
                <a:tc>
                  <a:txBody>
                    <a:bodyPr/>
                    <a:lstStyle/>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Entity</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public </a:t>
                      </a:r>
                      <a:r>
                        <a:rPr lang="es" sz="1600" i="1">
                          <a:solidFill>
                            <a:srgbClr val="6D9EEB"/>
                          </a:solidFill>
                          <a:latin typeface="Consolas"/>
                          <a:ea typeface="Consolas"/>
                          <a:cs typeface="Consolas"/>
                          <a:sym typeface="Consolas"/>
                        </a:rPr>
                        <a:t>class </a:t>
                      </a:r>
                      <a:r>
                        <a:rPr lang="es" sz="1600">
                          <a:solidFill>
                            <a:srgbClr val="93C47D"/>
                          </a:solidFill>
                          <a:latin typeface="Consolas"/>
                          <a:ea typeface="Consolas"/>
                          <a:cs typeface="Consolas"/>
                          <a:sym typeface="Consolas"/>
                        </a:rPr>
                        <a:t>User </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i="1">
                          <a:solidFill>
                            <a:srgbClr val="999999"/>
                          </a:solidFill>
                          <a:latin typeface="Consolas"/>
                          <a:ea typeface="Consolas"/>
                          <a:cs typeface="Consolas"/>
                          <a:sym typeface="Consolas"/>
                        </a:rPr>
                        <a:t>// ...</a:t>
                      </a:r>
                      <a:endParaRPr sz="1600" i="1">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Column</a:t>
                      </a:r>
                      <a:r>
                        <a:rPr lang="es" sz="1600">
                          <a:solidFill>
                            <a:srgbClr val="FFFFFF"/>
                          </a:solidFill>
                          <a:latin typeface="Consolas"/>
                          <a:ea typeface="Consolas"/>
                          <a:cs typeface="Consolas"/>
                          <a:sym typeface="Consolas"/>
                        </a:rPr>
                        <a:t>(</a:t>
                      </a:r>
                      <a:r>
                        <a:rPr lang="es" sz="1600">
                          <a:solidFill>
                            <a:srgbClr val="E69138"/>
                          </a:solidFill>
                          <a:latin typeface="Consolas"/>
                          <a:ea typeface="Consolas"/>
                          <a:cs typeface="Consolas"/>
                          <a:sym typeface="Consolas"/>
                        </a:rPr>
                        <a:t>length </a:t>
                      </a:r>
                      <a:r>
                        <a:rPr lang="es" sz="1600">
                          <a:solidFill>
                            <a:srgbClr val="CC0000"/>
                          </a:solidFill>
                          <a:latin typeface="Consolas"/>
                          <a:ea typeface="Consolas"/>
                          <a:cs typeface="Consolas"/>
                          <a:sym typeface="Consolas"/>
                        </a:rPr>
                        <a:t>=</a:t>
                      </a:r>
                      <a:r>
                        <a:rPr lang="es" sz="1600">
                          <a:solidFill>
                            <a:srgbClr val="F1C232"/>
                          </a:solidFill>
                          <a:latin typeface="Consolas"/>
                          <a:ea typeface="Consolas"/>
                          <a:cs typeface="Consolas"/>
                          <a:sym typeface="Consolas"/>
                        </a:rPr>
                        <a:t> </a:t>
                      </a:r>
                      <a:r>
                        <a:rPr lang="es" sz="1600">
                          <a:solidFill>
                            <a:srgbClr val="8E7CC3"/>
                          </a:solidFill>
                          <a:latin typeface="Consolas"/>
                          <a:ea typeface="Consolas"/>
                          <a:cs typeface="Consolas"/>
                          <a:sym typeface="Consolas"/>
                        </a:rPr>
                        <a:t>5</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a:t>
                      </a:r>
                      <a:r>
                        <a:rPr lang="es" sz="1600">
                          <a:solidFill>
                            <a:srgbClr val="6D9EEB"/>
                          </a:solidFill>
                          <a:latin typeface="Consolas"/>
                          <a:ea typeface="Consolas"/>
                          <a:cs typeface="Consolas"/>
                          <a:sym typeface="Consolas"/>
                        </a:rPr>
                        <a:t>Size</a:t>
                      </a:r>
                      <a:r>
                        <a:rPr lang="es" sz="1600">
                          <a:solidFill>
                            <a:srgbClr val="FFFFFF"/>
                          </a:solidFill>
                          <a:latin typeface="Consolas"/>
                          <a:ea typeface="Consolas"/>
                          <a:cs typeface="Consolas"/>
                          <a:sym typeface="Consolas"/>
                        </a:rPr>
                        <a:t>(</a:t>
                      </a:r>
                      <a:r>
                        <a:rPr lang="es" sz="1600">
                          <a:solidFill>
                            <a:srgbClr val="E69138"/>
                          </a:solidFill>
                          <a:latin typeface="Consolas"/>
                          <a:ea typeface="Consolas"/>
                          <a:cs typeface="Consolas"/>
                          <a:sym typeface="Consolas"/>
                        </a:rPr>
                        <a:t>min </a:t>
                      </a:r>
                      <a:r>
                        <a:rPr lang="es" sz="1600">
                          <a:solidFill>
                            <a:srgbClr val="CC0000"/>
                          </a:solidFill>
                          <a:latin typeface="Consolas"/>
                          <a:ea typeface="Consolas"/>
                          <a:cs typeface="Consolas"/>
                          <a:sym typeface="Consolas"/>
                        </a:rPr>
                        <a:t>=</a:t>
                      </a:r>
                      <a:r>
                        <a:rPr lang="es" sz="1600">
                          <a:solidFill>
                            <a:srgbClr val="F1C232"/>
                          </a:solidFill>
                          <a:latin typeface="Consolas"/>
                          <a:ea typeface="Consolas"/>
                          <a:cs typeface="Consolas"/>
                          <a:sym typeface="Consolas"/>
                        </a:rPr>
                        <a:t> </a:t>
                      </a:r>
                      <a:r>
                        <a:rPr lang="es" sz="1600">
                          <a:solidFill>
                            <a:srgbClr val="8E7CC3"/>
                          </a:solidFill>
                          <a:latin typeface="Consolas"/>
                          <a:ea typeface="Consolas"/>
                          <a:cs typeface="Consolas"/>
                          <a:sym typeface="Consolas"/>
                        </a:rPr>
                        <a:t>3</a:t>
                      </a:r>
                      <a:r>
                        <a:rPr lang="es" sz="1600">
                          <a:solidFill>
                            <a:srgbClr val="FFFFFF"/>
                          </a:solidFill>
                          <a:latin typeface="Consolas"/>
                          <a:ea typeface="Consolas"/>
                          <a:cs typeface="Consolas"/>
                          <a:sym typeface="Consolas"/>
                        </a:rPr>
                        <a:t>,</a:t>
                      </a:r>
                      <a:r>
                        <a:rPr lang="es" sz="1600">
                          <a:solidFill>
                            <a:srgbClr val="8E7CC3"/>
                          </a:solidFill>
                          <a:latin typeface="Consolas"/>
                          <a:ea typeface="Consolas"/>
                          <a:cs typeface="Consolas"/>
                          <a:sym typeface="Consolas"/>
                        </a:rPr>
                        <a:t> </a:t>
                      </a:r>
                      <a:r>
                        <a:rPr lang="es" sz="1600">
                          <a:solidFill>
                            <a:srgbClr val="E69138"/>
                          </a:solidFill>
                          <a:latin typeface="Consolas"/>
                          <a:ea typeface="Consolas"/>
                          <a:cs typeface="Consolas"/>
                          <a:sym typeface="Consolas"/>
                        </a:rPr>
                        <a:t>max </a:t>
                      </a:r>
                      <a:r>
                        <a:rPr lang="es" sz="1600">
                          <a:solidFill>
                            <a:srgbClr val="CC0000"/>
                          </a:solidFill>
                          <a:latin typeface="Consolas"/>
                          <a:ea typeface="Consolas"/>
                          <a:cs typeface="Consolas"/>
                          <a:sym typeface="Consolas"/>
                        </a:rPr>
                        <a:t>=</a:t>
                      </a:r>
                      <a:r>
                        <a:rPr lang="es" sz="1600">
                          <a:solidFill>
                            <a:srgbClr val="F1C232"/>
                          </a:solidFill>
                          <a:latin typeface="Consolas"/>
                          <a:ea typeface="Consolas"/>
                          <a:cs typeface="Consolas"/>
                          <a:sym typeface="Consolas"/>
                        </a:rPr>
                        <a:t> </a:t>
                      </a:r>
                      <a:r>
                        <a:rPr lang="es" sz="1600">
                          <a:solidFill>
                            <a:srgbClr val="8E7CC3"/>
                          </a:solidFill>
                          <a:latin typeface="Consolas"/>
                          <a:ea typeface="Consolas"/>
                          <a:cs typeface="Consolas"/>
                          <a:sym typeface="Consolas"/>
                        </a:rPr>
                        <a:t>5</a:t>
                      </a:r>
                      <a:r>
                        <a:rPr lang="es"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s" sz="1600">
                          <a:solidFill>
                            <a:srgbClr val="CC0000"/>
                          </a:solidFill>
                          <a:latin typeface="Consolas"/>
                          <a:ea typeface="Consolas"/>
                          <a:cs typeface="Consolas"/>
                          <a:sym typeface="Consolas"/>
                        </a:rPr>
                        <a:t>private </a:t>
                      </a:r>
                      <a:r>
                        <a:rPr lang="es" sz="1600" i="1">
                          <a:solidFill>
                            <a:srgbClr val="6D9EEB"/>
                          </a:solidFill>
                          <a:latin typeface="Consolas"/>
                          <a:ea typeface="Consolas"/>
                          <a:cs typeface="Consolas"/>
                          <a:sym typeface="Consolas"/>
                        </a:rPr>
                        <a:t>String </a:t>
                      </a:r>
                      <a:r>
                        <a:rPr lang="es" sz="1600" i="1">
                          <a:solidFill>
                            <a:srgbClr val="FFFFFF"/>
                          </a:solidFill>
                          <a:latin typeface="Consolas"/>
                          <a:ea typeface="Consolas"/>
                          <a:cs typeface="Consolas"/>
                          <a:sym typeface="Consolas"/>
                        </a:rPr>
                        <a:t>city;</a:t>
                      </a:r>
                      <a:endParaRPr sz="1600" i="1">
                        <a:solidFill>
                          <a:srgbClr val="FFFFFF"/>
                        </a:solidFill>
                        <a:latin typeface="Consolas"/>
                        <a:ea typeface="Consolas"/>
                        <a:cs typeface="Consolas"/>
                        <a:sym typeface="Consolas"/>
                      </a:endParaRPr>
                    </a:p>
                    <a:p>
                      <a:pPr marL="0" lvl="0" indent="0" algn="l" rtl="0">
                        <a:spcBef>
                          <a:spcPts val="0"/>
                        </a:spcBef>
                        <a:spcAft>
                          <a:spcPts val="0"/>
                        </a:spcAft>
                        <a:buNone/>
                      </a:pPr>
                      <a:endParaRPr sz="1600" i="1">
                        <a:solidFill>
                          <a:srgbClr val="999999"/>
                        </a:solidFill>
                        <a:latin typeface="Consolas"/>
                        <a:ea typeface="Consolas"/>
                        <a:cs typeface="Consolas"/>
                        <a:sym typeface="Consolas"/>
                      </a:endParaRPr>
                    </a:p>
                    <a:p>
                      <a:pPr marL="0" lvl="0" indent="0" algn="l" rtl="0">
                        <a:spcBef>
                          <a:spcPts val="0"/>
                        </a:spcBef>
                        <a:spcAft>
                          <a:spcPts val="0"/>
                        </a:spcAft>
                        <a:buNone/>
                      </a:pPr>
                      <a:r>
                        <a:rPr lang="es" sz="1600" i="1">
                          <a:solidFill>
                            <a:srgbClr val="999999"/>
                          </a:solidFill>
                          <a:latin typeface="Consolas"/>
                          <a:ea typeface="Consolas"/>
                          <a:cs typeface="Consolas"/>
                          <a:sym typeface="Consolas"/>
                        </a:rPr>
                        <a:t>// ...</a:t>
                      </a:r>
                      <a:endParaRPr sz="1600" i="1">
                        <a:solidFill>
                          <a:srgbClr val="999999"/>
                        </a:solidFill>
                        <a:latin typeface="Consolas"/>
                        <a:ea typeface="Consolas"/>
                        <a:cs typeface="Consolas"/>
                        <a:sym typeface="Consolas"/>
                      </a:endParaRPr>
                    </a:p>
                    <a:p>
                      <a:pPr marL="0" lvl="0" indent="0" algn="l" rtl="0">
                        <a:spcBef>
                          <a:spcPts val="0"/>
                        </a:spcBef>
                        <a:spcAft>
                          <a:spcPts val="0"/>
                        </a:spcAft>
                        <a:buNone/>
                      </a:pPr>
                      <a:endParaRPr sz="1600" i="1">
                        <a:solidFill>
                          <a:srgbClr val="FFFFFF"/>
                        </a:solidFill>
                        <a:latin typeface="Consolas"/>
                        <a:ea typeface="Consolas"/>
                        <a:cs typeface="Consolas"/>
                        <a:sym typeface="Consolas"/>
                      </a:endParaRPr>
                    </a:p>
                    <a:p>
                      <a:pPr marL="0" lvl="0" indent="0" algn="l" rtl="0">
                        <a:spcBef>
                          <a:spcPts val="0"/>
                        </a:spcBef>
                        <a:spcAft>
                          <a:spcPts val="0"/>
                        </a:spcAft>
                        <a:buNone/>
                      </a:pPr>
                      <a:r>
                        <a:rPr lang="es" sz="1600" i="1">
                          <a:solidFill>
                            <a:srgbClr val="FFFFFF"/>
                          </a:solidFill>
                          <a:latin typeface="Consolas"/>
                          <a:ea typeface="Consolas"/>
                          <a:cs typeface="Consolas"/>
                          <a:sym typeface="Consolas"/>
                        </a:rPr>
                        <a:t>}</a:t>
                      </a:r>
                      <a:endParaRPr sz="1600" i="1">
                        <a:solidFill>
                          <a:srgbClr val="FFFFFF"/>
                        </a:solidFill>
                        <a:latin typeface="Consolas"/>
                        <a:ea typeface="Consolas"/>
                        <a:cs typeface="Consolas"/>
                        <a:sym typeface="Consolas"/>
                      </a:endParaRPr>
                    </a:p>
                  </a:txBody>
                  <a:tcPr marL="84667" marR="84667" marT="84667" marB="84667">
                    <a:solidFill>
                      <a:srgbClr val="33383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A64CB663-D334-FAC5-0748-97B9B068D7C4}"/>
            </a:ext>
          </a:extLst>
        </p:cNvPr>
        <p:cNvGrpSpPr/>
        <p:nvPr/>
      </p:nvGrpSpPr>
      <p:grpSpPr>
        <a:xfrm>
          <a:off x="0" y="0"/>
          <a:ext cx="0" cy="0"/>
          <a:chOff x="0" y="0"/>
          <a:chExt cx="0" cy="0"/>
        </a:xfrm>
      </p:grpSpPr>
      <p:sp>
        <p:nvSpPr>
          <p:cNvPr id="213" name="Google Shape;213;p2">
            <a:extLst>
              <a:ext uri="{FF2B5EF4-FFF2-40B4-BE49-F238E27FC236}">
                <a16:creationId xmlns:a16="http://schemas.microsoft.com/office/drawing/2014/main" id="{E9C467A4-E414-5EF9-E312-C84D64779F28}"/>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a:extLst>
              <a:ext uri="{FF2B5EF4-FFF2-40B4-BE49-F238E27FC236}">
                <a16:creationId xmlns:a16="http://schemas.microsoft.com/office/drawing/2014/main" id="{FC3B1EA7-2991-6F2C-F607-0832C157FFB6}"/>
              </a:ext>
            </a:extLst>
          </p:cNvPr>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b="1" dirty="0" err="1"/>
              <a:t>Databases</a:t>
            </a:r>
            <a:r>
              <a:rPr lang="es-ES" b="1" dirty="0"/>
              <a:t> (JPA + </a:t>
            </a:r>
            <a:r>
              <a:rPr lang="es-ES" b="1" dirty="0" err="1"/>
              <a:t>Hibernate</a:t>
            </a:r>
            <a:r>
              <a:rPr lang="es-ES" b="1" dirty="0"/>
              <a:t>)</a:t>
            </a:r>
          </a:p>
          <a:p>
            <a:pPr marL="457200" indent="-457200">
              <a:buSzPct val="100000"/>
            </a:pPr>
            <a:r>
              <a:rPr lang="es-ES" dirty="0" err="1"/>
              <a:t>Fakers</a:t>
            </a:r>
            <a:endParaRPr lang="es-ES" dirty="0"/>
          </a:p>
          <a:p>
            <a:pPr marL="457200" indent="-457200">
              <a:buSzPct val="100000"/>
            </a:pPr>
            <a:r>
              <a:rPr lang="es-ES" dirty="0"/>
              <a:t>Modelos </a:t>
            </a:r>
          </a:p>
          <a:p>
            <a:pPr marL="457200" indent="-457200">
              <a:buSzPct val="100000"/>
            </a:pPr>
            <a:r>
              <a:rPr lang="es-ES" dirty="0"/>
              <a:t>Relaciones</a:t>
            </a:r>
          </a:p>
          <a:p>
            <a:pPr marL="457200" indent="-457200">
              <a:buSzPct val="100000"/>
            </a:pPr>
            <a:r>
              <a:rPr lang="es-ES" dirty="0" err="1"/>
              <a:t>Repositories</a:t>
            </a:r>
            <a:endParaRPr lang="es-ES" dirty="0"/>
          </a:p>
        </p:txBody>
      </p:sp>
    </p:spTree>
    <p:extLst>
      <p:ext uri="{BB962C8B-B14F-4D97-AF65-F5344CB8AC3E}">
        <p14:creationId xmlns:p14="http://schemas.microsoft.com/office/powerpoint/2010/main" val="203768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03575-AB92-70AE-07D8-AC507D5F52D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3EFFBB62-E01B-724E-5ACC-490E62F53170}"/>
              </a:ext>
            </a:extLst>
          </p:cNvPr>
          <p:cNvSpPr>
            <a:spLocks noGrp="1"/>
          </p:cNvSpPr>
          <p:nvPr>
            <p:ph type="title"/>
          </p:nvPr>
        </p:nvSpPr>
        <p:spPr/>
        <p:txBody>
          <a:bodyPr/>
          <a:lstStyle/>
          <a:p>
            <a:r>
              <a:rPr lang="es-CO" dirty="0"/>
              <a:t>Relaciones</a:t>
            </a:r>
          </a:p>
        </p:txBody>
      </p:sp>
      <p:sp>
        <p:nvSpPr>
          <p:cNvPr id="4" name="Marcador de número de diapositiva 3">
            <a:extLst>
              <a:ext uri="{FF2B5EF4-FFF2-40B4-BE49-F238E27FC236}">
                <a16:creationId xmlns:a16="http://schemas.microsoft.com/office/drawing/2014/main" id="{67C3080B-39F6-EBCD-B96A-201314373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55</a:t>
            </a:fld>
            <a:endParaRPr lang="es-CO"/>
          </a:p>
        </p:txBody>
      </p:sp>
      <p:pic>
        <p:nvPicPr>
          <p:cNvPr id="6146" name="Picture 2" descr="IMAGEN">
            <a:extLst>
              <a:ext uri="{FF2B5EF4-FFF2-40B4-BE49-F238E27FC236}">
                <a16:creationId xmlns:a16="http://schemas.microsoft.com/office/drawing/2014/main" id="{0DB1244B-7922-2FCA-5C75-954C89AB8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1240971"/>
            <a:ext cx="4391025" cy="35051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adro">
            <a:extLst>
              <a:ext uri="{FF2B5EF4-FFF2-40B4-BE49-F238E27FC236}">
                <a16:creationId xmlns:a16="http://schemas.microsoft.com/office/drawing/2014/main" id="{F31930E3-76C6-6998-8CC8-20870DC11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839" y="5006211"/>
            <a:ext cx="56483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948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840920-3DA2-99AF-7E04-0AE2B91758E2}"/>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70198711-C63C-9AAE-B881-4489CF17DF8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F0892812-26A8-E9DA-AA54-D29B5CA38A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56</a:t>
            </a:fld>
            <a:endParaRPr lang="es-CO"/>
          </a:p>
        </p:txBody>
      </p:sp>
      <p:pic>
        <p:nvPicPr>
          <p:cNvPr id="6" name="Imagen 5">
            <a:extLst>
              <a:ext uri="{FF2B5EF4-FFF2-40B4-BE49-F238E27FC236}">
                <a16:creationId xmlns:a16="http://schemas.microsoft.com/office/drawing/2014/main" id="{6ADB1831-3C08-C6A8-48F3-C0E47224055E}"/>
              </a:ext>
            </a:extLst>
          </p:cNvPr>
          <p:cNvPicPr>
            <a:picLocks noChangeAspect="1"/>
          </p:cNvPicPr>
          <p:nvPr/>
        </p:nvPicPr>
        <p:blipFill>
          <a:blip r:embed="rId2"/>
          <a:stretch>
            <a:fillRect/>
          </a:stretch>
        </p:blipFill>
        <p:spPr>
          <a:xfrm>
            <a:off x="1639513" y="0"/>
            <a:ext cx="10356690" cy="6178550"/>
          </a:xfrm>
          <a:prstGeom prst="rect">
            <a:avLst/>
          </a:prstGeom>
        </p:spPr>
      </p:pic>
    </p:spTree>
    <p:extLst>
      <p:ext uri="{BB962C8B-B14F-4D97-AF65-F5344CB8AC3E}">
        <p14:creationId xmlns:p14="http://schemas.microsoft.com/office/powerpoint/2010/main" val="2835543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C5C52-E635-85B1-A933-6F7A1DC507AB}"/>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AFCF6F-3BF0-2BB0-FBBA-EC9336C6A8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57</a:t>
            </a:fld>
            <a:endParaRPr lang="es-CO"/>
          </a:p>
        </p:txBody>
      </p:sp>
      <p:graphicFrame>
        <p:nvGraphicFramePr>
          <p:cNvPr id="10" name="Tabla 9">
            <a:extLst>
              <a:ext uri="{FF2B5EF4-FFF2-40B4-BE49-F238E27FC236}">
                <a16:creationId xmlns:a16="http://schemas.microsoft.com/office/drawing/2014/main" id="{71C8975D-40A4-1EEF-3A84-50672FF906DC}"/>
              </a:ext>
            </a:extLst>
          </p:cNvPr>
          <p:cNvGraphicFramePr>
            <a:graphicFrameLocks noGrp="1"/>
          </p:cNvGraphicFramePr>
          <p:nvPr>
            <p:extLst>
              <p:ext uri="{D42A27DB-BD31-4B8C-83A1-F6EECF244321}">
                <p14:modId xmlns:p14="http://schemas.microsoft.com/office/powerpoint/2010/main" val="4203878825"/>
              </p:ext>
            </p:extLst>
          </p:nvPr>
        </p:nvGraphicFramePr>
        <p:xfrm>
          <a:off x="1934244" y="2616688"/>
          <a:ext cx="9803856" cy="4230158"/>
        </p:xfrm>
        <a:graphic>
          <a:graphicData uri="http://schemas.openxmlformats.org/drawingml/2006/table">
            <a:tbl>
              <a:tblPr/>
              <a:tblGrid>
                <a:gridCol w="9803856">
                  <a:extLst>
                    <a:ext uri="{9D8B030D-6E8A-4147-A177-3AD203B41FA5}">
                      <a16:colId xmlns:a16="http://schemas.microsoft.com/office/drawing/2014/main" val="53426686"/>
                    </a:ext>
                  </a:extLst>
                </a:gridCol>
              </a:tblGrid>
              <a:tr h="4196862">
                <a:tc>
                  <a:txBody>
                    <a:bodyPr/>
                    <a:lstStyle/>
                    <a:p>
                      <a:pPr rtl="0" fontAlgn="base"/>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Entity</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Table</a:t>
                      </a:r>
                      <a:r>
                        <a:rPr lang="en-US" sz="1800" b="0" i="0" u="none" strike="noStrike" dirty="0">
                          <a:solidFill>
                            <a:srgbClr val="FFFFFF"/>
                          </a:solidFill>
                          <a:effectLst/>
                          <a:latin typeface="Courier New" panose="02070309020205020404" pitchFamily="49" charset="0"/>
                        </a:rPr>
                        <a:t>(</a:t>
                      </a:r>
                      <a:r>
                        <a:rPr lang="en-US" sz="1800" b="0" i="0" u="none" strike="noStrike" dirty="0">
                          <a:solidFill>
                            <a:srgbClr val="E69138"/>
                          </a:solidFill>
                          <a:effectLst/>
                          <a:latin typeface="Courier New" panose="02070309020205020404" pitchFamily="49" charset="0"/>
                        </a:rPr>
                        <a:t>name </a:t>
                      </a:r>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B4A7D6"/>
                          </a:solidFill>
                          <a:effectLst/>
                          <a:latin typeface="Courier New" panose="02070309020205020404" pitchFamily="49" charset="0"/>
                        </a:rPr>
                        <a:t> </a:t>
                      </a:r>
                      <a:r>
                        <a:rPr lang="en-US" sz="1800" b="0" i="0" u="none" strike="noStrike" dirty="0">
                          <a:solidFill>
                            <a:srgbClr val="F1C232"/>
                          </a:solidFill>
                          <a:effectLst/>
                          <a:latin typeface="Courier New" panose="02070309020205020404" pitchFamily="49" charset="0"/>
                        </a:rPr>
                        <a:t>“</a:t>
                      </a:r>
                      <a:r>
                        <a:rPr lang="en-US" sz="1800" b="0" i="0" u="none" strike="noStrike" dirty="0" err="1">
                          <a:solidFill>
                            <a:srgbClr val="F1C232"/>
                          </a:solidFill>
                          <a:effectLst/>
                          <a:latin typeface="Courier New" panose="02070309020205020404" pitchFamily="49" charset="0"/>
                        </a:rPr>
                        <a:t>usuarios</a:t>
                      </a:r>
                      <a:r>
                        <a:rPr lang="en-US" sz="1800" b="0" i="0" u="none" strike="noStrike" dirty="0">
                          <a:solidFill>
                            <a:srgbClr val="F1C232"/>
                          </a:solidFill>
                          <a:effectLst/>
                          <a:latin typeface="Courier New" panose="02070309020205020404" pitchFamily="49" charset="0"/>
                        </a:rPr>
                        <a:t>”</a:t>
                      </a:r>
                      <a:r>
                        <a:rPr lang="en-US" sz="1800" b="0" i="0" u="none" strike="noStrike" dirty="0">
                          <a:solidFill>
                            <a:srgbClr val="FFFFFF"/>
                          </a:solidFill>
                          <a:effectLst/>
                          <a:latin typeface="Courier New" panose="02070309020205020404" pitchFamily="49" charset="0"/>
                        </a:rPr>
                        <a:t>)</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public </a:t>
                      </a:r>
                      <a:r>
                        <a:rPr lang="en-US" sz="1800" b="0" i="1" u="none" strike="noStrike" dirty="0">
                          <a:solidFill>
                            <a:srgbClr val="6D9EEB"/>
                          </a:solidFill>
                          <a:effectLst/>
                          <a:latin typeface="Courier New" panose="02070309020205020404" pitchFamily="49" charset="0"/>
                        </a:rPr>
                        <a:t>class </a:t>
                      </a:r>
                      <a:r>
                        <a:rPr lang="en-US" sz="1800" b="0" i="0" u="none" strike="noStrike" dirty="0" err="1">
                          <a:solidFill>
                            <a:srgbClr val="93C47D"/>
                          </a:solidFill>
                          <a:effectLst/>
                          <a:latin typeface="Courier New" panose="02070309020205020404" pitchFamily="49" charset="0"/>
                        </a:rPr>
                        <a:t>Usuario</a:t>
                      </a:r>
                      <a:r>
                        <a:rPr lang="en-US" sz="1800" b="0" i="0" u="none" strike="noStrike" dirty="0">
                          <a:solidFill>
                            <a:srgbClr val="93C47D"/>
                          </a:solidFill>
                          <a:effectLst/>
                          <a:latin typeface="Courier New" panose="02070309020205020404" pitchFamily="49" charset="0"/>
                        </a:rPr>
                        <a:t> </a:t>
                      </a:r>
                      <a:r>
                        <a:rPr lang="en-US" sz="1800" b="0" i="0" u="none" strike="noStrike" dirty="0">
                          <a:solidFill>
                            <a:srgbClr val="FFFFFF"/>
                          </a:solidFill>
                          <a:effectLst/>
                          <a:latin typeface="Courier New" panose="02070309020205020404" pitchFamily="49" charset="0"/>
                        </a:rPr>
                        <a:t>{</a:t>
                      </a:r>
                      <a:endParaRPr lang="en-US" sz="1800" b="0" dirty="0">
                        <a:effectLst/>
                      </a:endParaRPr>
                    </a:p>
                    <a:p>
                      <a:pPr rtl="0" fontAlgn="base"/>
                      <a:br>
                        <a:rPr lang="en-US" sz="1800" b="0" dirty="0">
                          <a:effectLst/>
                        </a:rPr>
                      </a:br>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Id</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GeneratedValue</a:t>
                      </a:r>
                      <a:r>
                        <a:rPr lang="en-US" sz="1800" b="0" i="0" u="none" strike="noStrike" dirty="0">
                          <a:solidFill>
                            <a:srgbClr val="FFFFFF"/>
                          </a:solidFill>
                          <a:effectLst/>
                          <a:latin typeface="Courier New" panose="02070309020205020404" pitchFamily="49" charset="0"/>
                        </a:rPr>
                        <a:t>(</a:t>
                      </a:r>
                      <a:r>
                        <a:rPr lang="en-US" sz="1800" b="0" i="0" u="none" strike="noStrike" dirty="0">
                          <a:solidFill>
                            <a:srgbClr val="E69138"/>
                          </a:solidFill>
                          <a:effectLst/>
                          <a:latin typeface="Courier New" panose="02070309020205020404" pitchFamily="49" charset="0"/>
                        </a:rPr>
                        <a:t>strategy </a:t>
                      </a:r>
                      <a:r>
                        <a:rPr lang="en-US" sz="1800" b="0" i="0" u="none" strike="noStrike" dirty="0">
                          <a:solidFill>
                            <a:srgbClr val="CC0000"/>
                          </a:solidFill>
                          <a:effectLst/>
                          <a:latin typeface="Courier New" panose="02070309020205020404" pitchFamily="49" charset="0"/>
                        </a:rPr>
                        <a:t>= </a:t>
                      </a:r>
                      <a:r>
                        <a:rPr lang="en-US" sz="1800" b="0" i="0" u="none" strike="noStrike" dirty="0" err="1">
                          <a:solidFill>
                            <a:srgbClr val="6D9EEB"/>
                          </a:solidFill>
                          <a:effectLst/>
                          <a:latin typeface="Courier New" panose="02070309020205020404" pitchFamily="49" charset="0"/>
                        </a:rPr>
                        <a:t>GenerationType</a:t>
                      </a:r>
                      <a:r>
                        <a:rPr lang="en-US" sz="1800" b="0" i="0" u="none" strike="noStrike" dirty="0" err="1">
                          <a:solidFill>
                            <a:srgbClr val="939293"/>
                          </a:solidFill>
                          <a:effectLst/>
                          <a:latin typeface="Courier New" panose="02070309020205020404" pitchFamily="49" charset="0"/>
                        </a:rPr>
                        <a:t>.</a:t>
                      </a:r>
                      <a:r>
                        <a:rPr lang="en-US" sz="1800" b="0" i="0" u="none" strike="noStrike" dirty="0" err="1">
                          <a:solidFill>
                            <a:srgbClr val="B4A7D6"/>
                          </a:solidFill>
                          <a:effectLst/>
                          <a:latin typeface="Courier New" panose="02070309020205020404" pitchFamily="49" charset="0"/>
                        </a:rPr>
                        <a:t>INDENTITY</a:t>
                      </a:r>
                      <a:r>
                        <a:rPr lang="en-US" sz="1800" b="0" i="0" u="none" strike="noStrike" dirty="0">
                          <a:solidFill>
                            <a:srgbClr val="FFFFFF"/>
                          </a:solidFill>
                          <a:effectLst/>
                          <a:latin typeface="Courier New" panose="02070309020205020404" pitchFamily="49" charset="0"/>
                        </a:rPr>
                        <a:t>)</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Column</a:t>
                      </a:r>
                      <a:r>
                        <a:rPr lang="en-US" sz="1800" b="0" i="0" u="none" strike="noStrike" dirty="0">
                          <a:solidFill>
                            <a:srgbClr val="FFFFFF"/>
                          </a:solidFill>
                          <a:effectLst/>
                          <a:latin typeface="Courier New" panose="02070309020205020404" pitchFamily="49" charset="0"/>
                        </a:rPr>
                        <a:t>(</a:t>
                      </a:r>
                      <a:r>
                        <a:rPr lang="en-US" sz="1800" b="0" i="0" u="none" strike="noStrike" dirty="0">
                          <a:solidFill>
                            <a:srgbClr val="E69138"/>
                          </a:solidFill>
                          <a:effectLst/>
                          <a:latin typeface="Courier New" panose="02070309020205020404" pitchFamily="49" charset="0"/>
                        </a:rPr>
                        <a:t>name </a:t>
                      </a:r>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F1C232"/>
                          </a:solidFill>
                          <a:effectLst/>
                          <a:latin typeface="Courier New" panose="02070309020205020404" pitchFamily="49" charset="0"/>
                        </a:rPr>
                        <a:t> “id”</a:t>
                      </a:r>
                      <a:r>
                        <a:rPr lang="en-US" sz="1800" b="0" i="0" u="none" strike="noStrike" dirty="0">
                          <a:solidFill>
                            <a:srgbClr val="FFFFFF"/>
                          </a:solidFill>
                          <a:effectLst/>
                          <a:latin typeface="Courier New" panose="02070309020205020404" pitchFamily="49" charset="0"/>
                        </a:rPr>
                        <a:t>)</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private </a:t>
                      </a:r>
                      <a:r>
                        <a:rPr lang="en-US" sz="1800" b="0" i="1" u="none" strike="noStrike" dirty="0">
                          <a:solidFill>
                            <a:srgbClr val="6D9EEB"/>
                          </a:solidFill>
                          <a:effectLst/>
                          <a:latin typeface="Courier New" panose="02070309020205020404" pitchFamily="49" charset="0"/>
                        </a:rPr>
                        <a:t>Long </a:t>
                      </a:r>
                      <a:r>
                        <a:rPr lang="en-US" sz="1800" b="0" i="0" u="none" strike="noStrike" dirty="0">
                          <a:solidFill>
                            <a:srgbClr val="FFFFFF"/>
                          </a:solidFill>
                          <a:effectLst/>
                          <a:latin typeface="Courier New" panose="02070309020205020404" pitchFamily="49" charset="0"/>
                        </a:rPr>
                        <a:t>id;</a:t>
                      </a:r>
                      <a:endParaRPr lang="en-US" sz="1800" b="0" dirty="0">
                        <a:effectLst/>
                      </a:endParaRPr>
                    </a:p>
                    <a:p>
                      <a:pPr rtl="0" fontAlgn="base"/>
                      <a:br>
                        <a:rPr lang="en-US" sz="1800" b="0" dirty="0">
                          <a:effectLst/>
                        </a:rPr>
                      </a:br>
                      <a:r>
                        <a:rPr lang="en-US" sz="1800" b="1" i="0" u="none" strike="noStrike" dirty="0">
                          <a:solidFill>
                            <a:srgbClr val="CC0000"/>
                          </a:solidFill>
                          <a:effectLst/>
                          <a:latin typeface="Courier New" panose="02070309020205020404" pitchFamily="49" charset="0"/>
                        </a:rPr>
                        <a:t>@</a:t>
                      </a:r>
                      <a:r>
                        <a:rPr lang="en-US" sz="1800" b="1" i="0" u="none" strike="noStrike" dirty="0">
                          <a:solidFill>
                            <a:srgbClr val="6D9EEB"/>
                          </a:solidFill>
                          <a:effectLst/>
                          <a:latin typeface="Courier New" panose="02070309020205020404" pitchFamily="49" charset="0"/>
                        </a:rPr>
                        <a:t>OneToOne</a:t>
                      </a:r>
                      <a:r>
                        <a:rPr lang="en-US" sz="1800" b="1" i="0" u="none" strike="noStrike" dirty="0">
                          <a:solidFill>
                            <a:srgbClr val="FFFFFF"/>
                          </a:solidFill>
                          <a:effectLst/>
                          <a:latin typeface="Courier New" panose="02070309020205020404" pitchFamily="49" charset="0"/>
                        </a:rPr>
                        <a:t>(</a:t>
                      </a:r>
                      <a:r>
                        <a:rPr lang="en-US" sz="1800" b="1" i="0" u="none" strike="noStrike" dirty="0">
                          <a:solidFill>
                            <a:srgbClr val="E69138"/>
                          </a:solidFill>
                          <a:effectLst/>
                          <a:latin typeface="Courier New" panose="02070309020205020404" pitchFamily="49" charset="0"/>
                        </a:rPr>
                        <a:t>cascade </a:t>
                      </a:r>
                      <a:r>
                        <a:rPr lang="en-US" sz="1800" b="1" i="0" u="none" strike="noStrike" dirty="0">
                          <a:solidFill>
                            <a:srgbClr val="CC0000"/>
                          </a:solidFill>
                          <a:effectLst/>
                          <a:latin typeface="Courier New" panose="02070309020205020404" pitchFamily="49" charset="0"/>
                        </a:rPr>
                        <a:t>= </a:t>
                      </a:r>
                      <a:r>
                        <a:rPr lang="en-US" sz="1800" b="1" i="0" u="none" strike="noStrike" dirty="0" err="1">
                          <a:solidFill>
                            <a:srgbClr val="6D9EEB"/>
                          </a:solidFill>
                          <a:effectLst/>
                          <a:latin typeface="Courier New" panose="02070309020205020404" pitchFamily="49" charset="0"/>
                        </a:rPr>
                        <a:t>CascadeType</a:t>
                      </a:r>
                      <a:r>
                        <a:rPr lang="en-US" sz="1800" b="1" i="0" u="none" strike="noStrike" dirty="0" err="1">
                          <a:solidFill>
                            <a:srgbClr val="939293"/>
                          </a:solidFill>
                          <a:effectLst/>
                          <a:latin typeface="Courier New" panose="02070309020205020404" pitchFamily="49" charset="0"/>
                        </a:rPr>
                        <a:t>.</a:t>
                      </a:r>
                      <a:r>
                        <a:rPr lang="en-US" sz="1800" b="1" i="0" u="none" strike="noStrike" dirty="0" err="1">
                          <a:solidFill>
                            <a:srgbClr val="B4A7D6"/>
                          </a:solidFill>
                          <a:effectLst/>
                          <a:latin typeface="Courier New" panose="02070309020205020404" pitchFamily="49" charset="0"/>
                        </a:rPr>
                        <a:t>ALL</a:t>
                      </a:r>
                      <a:r>
                        <a:rPr lang="en-US" sz="1800" b="1" i="0" u="none" strike="noStrike" dirty="0">
                          <a:solidFill>
                            <a:srgbClr val="FFFFFF"/>
                          </a:solidFill>
                          <a:effectLst/>
                          <a:latin typeface="Courier New" panose="02070309020205020404" pitchFamily="49" charset="0"/>
                        </a:rPr>
                        <a:t>)</a:t>
                      </a:r>
                      <a:endParaRPr lang="en-US" sz="1800" b="1" dirty="0">
                        <a:effectLst/>
                      </a:endParaRPr>
                    </a:p>
                    <a:p>
                      <a:pPr rtl="0" fontAlgn="base"/>
                      <a:r>
                        <a:rPr lang="en-US" sz="1800" b="1" i="0" u="none" strike="noStrike" dirty="0">
                          <a:solidFill>
                            <a:srgbClr val="CC0000"/>
                          </a:solidFill>
                          <a:effectLst/>
                          <a:latin typeface="Courier New" panose="02070309020205020404" pitchFamily="49" charset="0"/>
                        </a:rPr>
                        <a:t>@</a:t>
                      </a:r>
                      <a:r>
                        <a:rPr lang="en-US" sz="1800" b="1" i="0" u="none" strike="noStrike" dirty="0">
                          <a:solidFill>
                            <a:srgbClr val="6D9EEB"/>
                          </a:solidFill>
                          <a:effectLst/>
                          <a:latin typeface="Courier New" panose="02070309020205020404" pitchFamily="49" charset="0"/>
                        </a:rPr>
                        <a:t>JoinColumn</a:t>
                      </a:r>
                      <a:r>
                        <a:rPr lang="en-US" sz="1800" b="1" i="0" u="none" strike="noStrike" dirty="0">
                          <a:solidFill>
                            <a:srgbClr val="FFFFFF"/>
                          </a:solidFill>
                          <a:effectLst/>
                          <a:latin typeface="Courier New" panose="02070309020205020404" pitchFamily="49" charset="0"/>
                        </a:rPr>
                        <a:t>(</a:t>
                      </a:r>
                      <a:r>
                        <a:rPr lang="en-US" sz="1800" b="1" i="0" u="none" strike="noStrike" dirty="0">
                          <a:solidFill>
                            <a:srgbClr val="E69138"/>
                          </a:solidFill>
                          <a:effectLst/>
                          <a:latin typeface="Courier New" panose="02070309020205020404" pitchFamily="49" charset="0"/>
                        </a:rPr>
                        <a:t>name </a:t>
                      </a:r>
                      <a:r>
                        <a:rPr lang="en-US" sz="1800" b="1" i="0" u="none" strike="noStrike" dirty="0">
                          <a:solidFill>
                            <a:srgbClr val="CC0000"/>
                          </a:solidFill>
                          <a:effectLst/>
                          <a:latin typeface="Courier New" panose="02070309020205020404" pitchFamily="49" charset="0"/>
                        </a:rPr>
                        <a:t>= </a:t>
                      </a:r>
                      <a:r>
                        <a:rPr lang="en-US" sz="1800" b="1" i="0" u="none" strike="noStrike" dirty="0">
                          <a:solidFill>
                            <a:srgbClr val="F1C232"/>
                          </a:solidFill>
                          <a:effectLst/>
                          <a:latin typeface="Courier New" panose="02070309020205020404" pitchFamily="49" charset="0"/>
                        </a:rPr>
                        <a:t>“</a:t>
                      </a:r>
                      <a:r>
                        <a:rPr lang="en-US" sz="1800" b="1" i="0" u="none" strike="noStrike" dirty="0" err="1">
                          <a:solidFill>
                            <a:srgbClr val="F1C232"/>
                          </a:solidFill>
                          <a:effectLst/>
                          <a:latin typeface="Courier New" panose="02070309020205020404" pitchFamily="49" charset="0"/>
                        </a:rPr>
                        <a:t>id_direccion</a:t>
                      </a:r>
                      <a:r>
                        <a:rPr lang="en-US" sz="1800" b="1" i="0" u="none" strike="noStrike" dirty="0">
                          <a:solidFill>
                            <a:srgbClr val="F1C232"/>
                          </a:solidFill>
                          <a:effectLst/>
                          <a:latin typeface="Courier New" panose="02070309020205020404" pitchFamily="49" charset="0"/>
                        </a:rPr>
                        <a:t>” </a:t>
                      </a:r>
                      <a:r>
                        <a:rPr lang="en-US" sz="1800" b="1" i="0" u="none" strike="noStrike" dirty="0">
                          <a:solidFill>
                            <a:srgbClr val="FFFFFF"/>
                          </a:solidFill>
                          <a:effectLst/>
                          <a:latin typeface="Courier New" panose="02070309020205020404" pitchFamily="49" charset="0"/>
                        </a:rPr>
                        <a:t>,</a:t>
                      </a:r>
                      <a:r>
                        <a:rPr lang="en-US" sz="1800" b="1" i="0" u="none" strike="noStrike" dirty="0">
                          <a:solidFill>
                            <a:srgbClr val="F1C232"/>
                          </a:solidFill>
                          <a:effectLst/>
                          <a:latin typeface="Courier New" panose="02070309020205020404" pitchFamily="49" charset="0"/>
                        </a:rPr>
                        <a:t> </a:t>
                      </a:r>
                      <a:r>
                        <a:rPr lang="en-US" sz="1800" b="1" i="0" u="none" strike="noStrike" dirty="0" err="1">
                          <a:solidFill>
                            <a:srgbClr val="E69138"/>
                          </a:solidFill>
                          <a:effectLst/>
                          <a:latin typeface="Courier New" panose="02070309020205020404" pitchFamily="49" charset="0"/>
                        </a:rPr>
                        <a:t>referencedColumnName</a:t>
                      </a:r>
                      <a:r>
                        <a:rPr lang="en-US" sz="1800" b="1" i="0" u="none" strike="noStrike" dirty="0">
                          <a:solidFill>
                            <a:srgbClr val="E69138"/>
                          </a:solidFill>
                          <a:effectLst/>
                          <a:latin typeface="Courier New" panose="02070309020205020404" pitchFamily="49" charset="0"/>
                        </a:rPr>
                        <a:t> </a:t>
                      </a:r>
                      <a:br>
                        <a:rPr lang="en-US" sz="1800" b="1" dirty="0">
                          <a:effectLst/>
                        </a:rPr>
                      </a:br>
                      <a:r>
                        <a:rPr lang="en-US" sz="1800" b="1" i="0" u="none" strike="noStrike" dirty="0">
                          <a:solidFill>
                            <a:srgbClr val="CC0000"/>
                          </a:solidFill>
                          <a:effectLst/>
                          <a:latin typeface="Courier New" panose="02070309020205020404" pitchFamily="49" charset="0"/>
                        </a:rPr>
                        <a:t>= </a:t>
                      </a:r>
                      <a:r>
                        <a:rPr lang="en-US" sz="1800" b="1" i="0" u="none" strike="noStrike" dirty="0">
                          <a:solidFill>
                            <a:srgbClr val="F1C232"/>
                          </a:solidFill>
                          <a:effectLst/>
                          <a:latin typeface="Courier New" panose="02070309020205020404" pitchFamily="49" charset="0"/>
                        </a:rPr>
                        <a:t>“id”</a:t>
                      </a:r>
                      <a:r>
                        <a:rPr lang="en-US" sz="1800" b="1" i="0" u="none" strike="noStrike" dirty="0">
                          <a:solidFill>
                            <a:srgbClr val="FFFFFF"/>
                          </a:solidFill>
                          <a:effectLst/>
                          <a:latin typeface="Courier New" panose="02070309020205020404" pitchFamily="49" charset="0"/>
                        </a:rPr>
                        <a:t>)</a:t>
                      </a:r>
                      <a:endParaRPr lang="en-US" sz="1800" b="1" dirty="0">
                        <a:effectLst/>
                      </a:endParaRPr>
                    </a:p>
                    <a:p>
                      <a:pPr rtl="0" fontAlgn="base"/>
                      <a:r>
                        <a:rPr lang="en-US" sz="1800" b="1" i="0" u="none" strike="noStrike" dirty="0">
                          <a:solidFill>
                            <a:srgbClr val="CC0000"/>
                          </a:solidFill>
                          <a:effectLst/>
                          <a:latin typeface="Courier New" panose="02070309020205020404" pitchFamily="49" charset="0"/>
                        </a:rPr>
                        <a:t>private </a:t>
                      </a:r>
                      <a:r>
                        <a:rPr lang="en-US" sz="1800" b="1" i="1" u="none" strike="noStrike" dirty="0" err="1">
                          <a:solidFill>
                            <a:srgbClr val="6D9EEB"/>
                          </a:solidFill>
                          <a:effectLst/>
                          <a:latin typeface="Courier New" panose="02070309020205020404" pitchFamily="49" charset="0"/>
                        </a:rPr>
                        <a:t>Direccion</a:t>
                      </a:r>
                      <a:r>
                        <a:rPr lang="en-US" sz="1800" b="1" i="1" u="none" strike="noStrike" dirty="0">
                          <a:solidFill>
                            <a:srgbClr val="6D9EEB"/>
                          </a:solidFill>
                          <a:effectLst/>
                          <a:latin typeface="Courier New" panose="02070309020205020404" pitchFamily="49" charset="0"/>
                        </a:rPr>
                        <a:t> </a:t>
                      </a:r>
                      <a:r>
                        <a:rPr lang="en-US" sz="1800" b="1" i="0" u="none" strike="noStrike" dirty="0" err="1">
                          <a:solidFill>
                            <a:srgbClr val="FFFFFF"/>
                          </a:solidFill>
                          <a:effectLst/>
                          <a:latin typeface="Courier New" panose="02070309020205020404" pitchFamily="49" charset="0"/>
                        </a:rPr>
                        <a:t>direccion</a:t>
                      </a:r>
                      <a:r>
                        <a:rPr lang="en-US" sz="1800" b="1" i="0" u="none" strike="noStrike" dirty="0">
                          <a:solidFill>
                            <a:srgbClr val="FFFFFF"/>
                          </a:solidFill>
                          <a:effectLst/>
                          <a:latin typeface="Courier New" panose="02070309020205020404" pitchFamily="49" charset="0"/>
                        </a:rPr>
                        <a:t>;</a:t>
                      </a:r>
                      <a:endParaRPr lang="en-US" sz="1800" b="1" dirty="0">
                        <a:effectLst/>
                      </a:endParaRPr>
                    </a:p>
                    <a:p>
                      <a:pPr rtl="0" fontAlgn="base"/>
                      <a:r>
                        <a:rPr lang="en-US" sz="1800" b="0" i="0" u="none" strike="noStrike" dirty="0">
                          <a:solidFill>
                            <a:srgbClr val="999999"/>
                          </a:solidFill>
                          <a:effectLst/>
                          <a:latin typeface="Courier New" panose="02070309020205020404" pitchFamily="49" charset="0"/>
                        </a:rPr>
                        <a:t>// Add the getters and setters methods </a:t>
                      </a:r>
                      <a:endParaRPr lang="en-US" sz="1800" b="0" dirty="0">
                        <a:effectLst/>
                      </a:endParaRPr>
                    </a:p>
                    <a:p>
                      <a:pPr rtl="0" fontAlgn="base"/>
                      <a:r>
                        <a:rPr lang="en-US" sz="1800" b="0" i="1" u="none" strike="noStrike" dirty="0">
                          <a:solidFill>
                            <a:srgbClr val="FFFFFF"/>
                          </a:solidFill>
                          <a:effectLst/>
                          <a:latin typeface="Courier New" panose="02070309020205020404" pitchFamily="49" charset="0"/>
                        </a:rPr>
                        <a:t>}</a:t>
                      </a:r>
                      <a:endParaRPr lang="en-US" sz="1800" b="0" dirty="0">
                        <a:effectLst/>
                      </a:endParaRPr>
                    </a:p>
                  </a:txBody>
                  <a:tcPr marL="57679" marR="57679" marT="57679" marB="5767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70815333"/>
                  </a:ext>
                </a:extLst>
              </a:tr>
            </a:tbl>
          </a:graphicData>
        </a:graphic>
      </p:graphicFrame>
      <p:graphicFrame>
        <p:nvGraphicFramePr>
          <p:cNvPr id="11" name="Tabla 10">
            <a:extLst>
              <a:ext uri="{FF2B5EF4-FFF2-40B4-BE49-F238E27FC236}">
                <a16:creationId xmlns:a16="http://schemas.microsoft.com/office/drawing/2014/main" id="{4C61A421-1F9E-1253-21FA-E0E8DAD57410}"/>
              </a:ext>
            </a:extLst>
          </p:cNvPr>
          <p:cNvGraphicFramePr>
            <a:graphicFrameLocks noGrp="1"/>
          </p:cNvGraphicFramePr>
          <p:nvPr>
            <p:extLst>
              <p:ext uri="{D42A27DB-BD31-4B8C-83A1-F6EECF244321}">
                <p14:modId xmlns:p14="http://schemas.microsoft.com/office/powerpoint/2010/main" val="3706425678"/>
              </p:ext>
            </p:extLst>
          </p:nvPr>
        </p:nvGraphicFramePr>
        <p:xfrm>
          <a:off x="3889374" y="0"/>
          <a:ext cx="7824851" cy="2565400"/>
        </p:xfrm>
        <a:graphic>
          <a:graphicData uri="http://schemas.openxmlformats.org/drawingml/2006/table">
            <a:tbl>
              <a:tblPr/>
              <a:tblGrid>
                <a:gridCol w="7824851">
                  <a:extLst>
                    <a:ext uri="{9D8B030D-6E8A-4147-A177-3AD203B41FA5}">
                      <a16:colId xmlns:a16="http://schemas.microsoft.com/office/drawing/2014/main" val="1999680974"/>
                    </a:ext>
                  </a:extLst>
                </a:gridCol>
              </a:tblGrid>
              <a:tr h="2508250">
                <a:tc>
                  <a:txBody>
                    <a:bodyPr/>
                    <a:lstStyle/>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Entity</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Table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B4A7D6"/>
                          </a:solidFill>
                          <a:effectLst/>
                          <a:latin typeface="Courier New" panose="02070309020205020404" pitchFamily="49" charset="0"/>
                        </a:rPr>
                        <a:t> </a:t>
                      </a:r>
                      <a:r>
                        <a:rPr lang="en-US" sz="1600" b="0" i="0" u="none" strike="noStrike" dirty="0">
                          <a:solidFill>
                            <a:srgbClr val="F1C232"/>
                          </a:solidFill>
                          <a:effectLst/>
                          <a:latin typeface="Courier New" panose="02070309020205020404" pitchFamily="49" charset="0"/>
                        </a:rPr>
                        <a:t>“</a:t>
                      </a:r>
                      <a:r>
                        <a:rPr lang="en-US" sz="1600" b="0" i="0" u="none" strike="noStrike" dirty="0" err="1">
                          <a:solidFill>
                            <a:srgbClr val="F1C232"/>
                          </a:solidFill>
                          <a:effectLst/>
                          <a:latin typeface="Courier New" panose="02070309020205020404" pitchFamily="49" charset="0"/>
                        </a:rPr>
                        <a:t>direcciones</a:t>
                      </a:r>
                      <a:r>
                        <a:rPr lang="en-US" sz="1600" b="0" i="0" u="none" strike="noStrike" dirty="0">
                          <a:solidFill>
                            <a:srgbClr val="F1C232"/>
                          </a:solidFill>
                          <a:effectLst/>
                          <a:latin typeface="Courier New" panose="02070309020205020404" pitchFamily="49" charset="0"/>
                        </a:rPr>
                        <a:t>”</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public </a:t>
                      </a:r>
                      <a:r>
                        <a:rPr lang="en-US" sz="1600" b="0" i="1" u="none" strike="noStrike" dirty="0">
                          <a:solidFill>
                            <a:srgbClr val="6D9EEB"/>
                          </a:solidFill>
                          <a:effectLst/>
                          <a:latin typeface="Courier New" panose="02070309020205020404" pitchFamily="49" charset="0"/>
                        </a:rPr>
                        <a:t>class </a:t>
                      </a:r>
                      <a:r>
                        <a:rPr lang="en-US" sz="1600" b="0" i="0" u="none" strike="noStrike" dirty="0" err="1">
                          <a:solidFill>
                            <a:srgbClr val="93C47D"/>
                          </a:solidFill>
                          <a:effectLst/>
                          <a:latin typeface="Courier New" panose="02070309020205020404" pitchFamily="49" charset="0"/>
                        </a:rPr>
                        <a:t>Direccion</a:t>
                      </a:r>
                      <a:r>
                        <a:rPr lang="en-US" sz="1600" b="0" i="0" u="none" strike="noStrike" dirty="0">
                          <a:solidFill>
                            <a:srgbClr val="93C47D"/>
                          </a:solidFill>
                          <a:effectLst/>
                          <a:latin typeface="Courier New" panose="02070309020205020404" pitchFamily="49" charset="0"/>
                        </a:rPr>
                        <a:t> </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br>
                        <a:rPr lang="en-US" sz="1600" b="0" dirty="0">
                          <a:effectLst/>
                        </a:rPr>
                      </a:b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Id</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GeneratedValue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strategy </a:t>
                      </a:r>
                      <a:r>
                        <a:rPr lang="en-US" sz="1600" b="0" i="0" u="none" strike="noStrike" dirty="0">
                          <a:solidFill>
                            <a:srgbClr val="CC0000"/>
                          </a:solidFill>
                          <a:effectLst/>
                          <a:latin typeface="Courier New" panose="02070309020205020404" pitchFamily="49" charset="0"/>
                        </a:rPr>
                        <a:t>= </a:t>
                      </a:r>
                      <a:r>
                        <a:rPr lang="en-US" sz="1600" b="0" i="0" u="none" strike="noStrike" dirty="0" err="1">
                          <a:solidFill>
                            <a:srgbClr val="6D9EEB"/>
                          </a:solidFill>
                          <a:effectLst/>
                          <a:latin typeface="Courier New" panose="02070309020205020404" pitchFamily="49" charset="0"/>
                        </a:rPr>
                        <a:t>GenerationType</a:t>
                      </a:r>
                      <a:r>
                        <a:rPr lang="en-US" sz="1600" b="0" i="0" u="none" strike="noStrike" dirty="0" err="1">
                          <a:solidFill>
                            <a:srgbClr val="939293"/>
                          </a:solidFill>
                          <a:effectLst/>
                          <a:latin typeface="Courier New" panose="02070309020205020404" pitchFamily="49" charset="0"/>
                        </a:rPr>
                        <a:t>.</a:t>
                      </a:r>
                      <a:r>
                        <a:rPr lang="en-US" sz="1600" b="0" i="0" u="none" strike="noStrike" dirty="0" err="1">
                          <a:solidFill>
                            <a:srgbClr val="B4A7D6"/>
                          </a:solidFill>
                          <a:effectLst/>
                          <a:latin typeface="Courier New" panose="02070309020205020404" pitchFamily="49" charset="0"/>
                        </a:rPr>
                        <a:t>IDENTITY</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Column</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F1C232"/>
                          </a:solidFill>
                          <a:effectLst/>
                          <a:latin typeface="Courier New" panose="02070309020205020404" pitchFamily="49" charset="0"/>
                        </a:rPr>
                        <a:t> “id”</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private </a:t>
                      </a:r>
                      <a:r>
                        <a:rPr lang="en-US" sz="1600" b="0" i="1" u="none" strike="noStrike" dirty="0">
                          <a:solidFill>
                            <a:srgbClr val="6D9EEB"/>
                          </a:solidFill>
                          <a:effectLst/>
                          <a:latin typeface="Courier New" panose="02070309020205020404" pitchFamily="49" charset="0"/>
                        </a:rPr>
                        <a:t>Long </a:t>
                      </a:r>
                      <a:r>
                        <a:rPr lang="en-US" sz="1600" b="0" i="0" u="none" strike="noStrike" dirty="0">
                          <a:solidFill>
                            <a:srgbClr val="FFFFFF"/>
                          </a:solidFill>
                          <a:effectLst/>
                          <a:latin typeface="Courier New" panose="02070309020205020404" pitchFamily="49" charset="0"/>
                        </a:rPr>
                        <a:t>id;</a:t>
                      </a:r>
                      <a:br>
                        <a:rPr lang="en-US" sz="1600" b="0" dirty="0">
                          <a:effectLst/>
                        </a:rPr>
                      </a:br>
                      <a:r>
                        <a:rPr lang="en-US" sz="1600" b="0" i="1" u="none" strike="noStrike" dirty="0">
                          <a:solidFill>
                            <a:srgbClr val="999999"/>
                          </a:solidFill>
                          <a:effectLst/>
                          <a:latin typeface="Courier New" panose="02070309020205020404" pitchFamily="49" charset="0"/>
                        </a:rPr>
                        <a:t>// Add getters and setters</a:t>
                      </a:r>
                      <a:endParaRPr lang="en-US" sz="1600" b="0" dirty="0">
                        <a:effectLst/>
                      </a:endParaRPr>
                    </a:p>
                    <a:p>
                      <a:pPr rtl="0" fontAlgn="base"/>
                      <a:r>
                        <a:rPr lang="en-US" sz="1600" b="0" i="1" u="none" strike="noStrike" dirty="0">
                          <a:solidFill>
                            <a:srgbClr val="FFFFFF"/>
                          </a:solidFill>
                          <a:effectLst/>
                          <a:latin typeface="Courier New" panose="02070309020205020404" pitchFamily="49" charset="0"/>
                        </a:rPr>
                        <a:t>}</a:t>
                      </a:r>
                      <a:endParaRPr lang="en-US" sz="1600"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617127976"/>
                  </a:ext>
                </a:extLst>
              </a:tr>
            </a:tbl>
          </a:graphicData>
        </a:graphic>
      </p:graphicFrame>
      <p:sp>
        <p:nvSpPr>
          <p:cNvPr id="13" name="CuadroTexto 12">
            <a:extLst>
              <a:ext uri="{FF2B5EF4-FFF2-40B4-BE49-F238E27FC236}">
                <a16:creationId xmlns:a16="http://schemas.microsoft.com/office/drawing/2014/main" id="{D5FA9C9F-74F2-E3D2-E8F9-D0ECAC712A4B}"/>
              </a:ext>
            </a:extLst>
          </p:cNvPr>
          <p:cNvSpPr txBox="1"/>
          <p:nvPr/>
        </p:nvSpPr>
        <p:spPr>
          <a:xfrm>
            <a:off x="755650" y="697925"/>
            <a:ext cx="2575770" cy="584775"/>
          </a:xfrm>
          <a:prstGeom prst="rect">
            <a:avLst/>
          </a:prstGeom>
          <a:noFill/>
        </p:spPr>
        <p:txBody>
          <a:bodyPr wrap="none" rtlCol="0">
            <a:spAutoFit/>
          </a:bodyPr>
          <a:lstStyle/>
          <a:p>
            <a:r>
              <a:rPr lang="en-US" sz="3200" dirty="0" err="1">
                <a:solidFill>
                  <a:srgbClr val="FA3660"/>
                </a:solidFill>
              </a:rPr>
              <a:t>Unidireccional</a:t>
            </a:r>
            <a:endParaRPr lang="es-CO" sz="3200" dirty="0">
              <a:solidFill>
                <a:srgbClr val="FA3660"/>
              </a:solidFill>
            </a:endParaRPr>
          </a:p>
        </p:txBody>
      </p:sp>
    </p:spTree>
    <p:extLst>
      <p:ext uri="{BB962C8B-B14F-4D97-AF65-F5344CB8AC3E}">
        <p14:creationId xmlns:p14="http://schemas.microsoft.com/office/powerpoint/2010/main" val="3756799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EB405-26E5-A795-6245-85D5487372DE}"/>
              </a:ext>
            </a:extLst>
          </p:cNvPr>
          <p:cNvSpPr>
            <a:spLocks noGrp="1"/>
          </p:cNvSpPr>
          <p:nvPr>
            <p:ph type="title"/>
          </p:nvPr>
        </p:nvSpPr>
        <p:spPr/>
        <p:txBody>
          <a:bodyPr/>
          <a:lstStyle/>
          <a:p>
            <a:endParaRPr lang="es-CO"/>
          </a:p>
        </p:txBody>
      </p:sp>
      <p:sp>
        <p:nvSpPr>
          <p:cNvPr id="4" name="Marcador de número de diapositiva 3">
            <a:extLst>
              <a:ext uri="{FF2B5EF4-FFF2-40B4-BE49-F238E27FC236}">
                <a16:creationId xmlns:a16="http://schemas.microsoft.com/office/drawing/2014/main" id="{ABE27DB9-9715-E57B-8543-BEB17655F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58</a:t>
            </a:fld>
            <a:endParaRPr lang="es-CO"/>
          </a:p>
        </p:txBody>
      </p:sp>
      <p:graphicFrame>
        <p:nvGraphicFramePr>
          <p:cNvPr id="5" name="Tabla 4">
            <a:extLst>
              <a:ext uri="{FF2B5EF4-FFF2-40B4-BE49-F238E27FC236}">
                <a16:creationId xmlns:a16="http://schemas.microsoft.com/office/drawing/2014/main" id="{DEEDAC08-0590-690B-1E56-FD0279D06EDA}"/>
              </a:ext>
            </a:extLst>
          </p:cNvPr>
          <p:cNvGraphicFramePr>
            <a:graphicFrameLocks noGrp="1"/>
          </p:cNvGraphicFramePr>
          <p:nvPr>
            <p:extLst>
              <p:ext uri="{D42A27DB-BD31-4B8C-83A1-F6EECF244321}">
                <p14:modId xmlns:p14="http://schemas.microsoft.com/office/powerpoint/2010/main" val="351156921"/>
              </p:ext>
            </p:extLst>
          </p:nvPr>
        </p:nvGraphicFramePr>
        <p:xfrm>
          <a:off x="1635794" y="3306085"/>
          <a:ext cx="6549356" cy="3540760"/>
        </p:xfrm>
        <a:graphic>
          <a:graphicData uri="http://schemas.openxmlformats.org/drawingml/2006/table">
            <a:tbl>
              <a:tblPr/>
              <a:tblGrid>
                <a:gridCol w="6549356">
                  <a:extLst>
                    <a:ext uri="{9D8B030D-6E8A-4147-A177-3AD203B41FA5}">
                      <a16:colId xmlns:a16="http://schemas.microsoft.com/office/drawing/2014/main" val="3977486386"/>
                    </a:ext>
                  </a:extLst>
                </a:gridCol>
              </a:tblGrid>
              <a:tr h="3344895">
                <a:tc>
                  <a:txBody>
                    <a:bodyPr/>
                    <a:lstStyle/>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Entity</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Table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B4A7D6"/>
                          </a:solidFill>
                          <a:effectLst/>
                          <a:latin typeface="Courier New" panose="02070309020205020404" pitchFamily="49" charset="0"/>
                        </a:rPr>
                        <a:t> </a:t>
                      </a:r>
                      <a:r>
                        <a:rPr lang="en-US" sz="1600" b="0" i="0" u="none" strike="noStrike" dirty="0">
                          <a:solidFill>
                            <a:srgbClr val="F1C232"/>
                          </a:solidFill>
                          <a:effectLst/>
                          <a:latin typeface="Courier New" panose="02070309020205020404" pitchFamily="49" charset="0"/>
                        </a:rPr>
                        <a:t>“</a:t>
                      </a:r>
                      <a:r>
                        <a:rPr lang="en-US" sz="1600" b="0" i="0" u="none" strike="noStrike" dirty="0" err="1">
                          <a:solidFill>
                            <a:srgbClr val="F1C232"/>
                          </a:solidFill>
                          <a:effectLst/>
                          <a:latin typeface="Courier New" panose="02070309020205020404" pitchFamily="49" charset="0"/>
                        </a:rPr>
                        <a:t>direcciones</a:t>
                      </a:r>
                      <a:r>
                        <a:rPr lang="en-US" sz="1600" b="0" i="0" u="none" strike="noStrike" dirty="0">
                          <a:solidFill>
                            <a:srgbClr val="F1C232"/>
                          </a:solidFill>
                          <a:effectLst/>
                          <a:latin typeface="Courier New" panose="02070309020205020404" pitchFamily="49" charset="0"/>
                        </a:rPr>
                        <a:t>”</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public </a:t>
                      </a:r>
                      <a:r>
                        <a:rPr lang="en-US" sz="1600" b="0" i="1" u="none" strike="noStrike" dirty="0">
                          <a:solidFill>
                            <a:srgbClr val="6D9EEB"/>
                          </a:solidFill>
                          <a:effectLst/>
                          <a:latin typeface="Courier New" panose="02070309020205020404" pitchFamily="49" charset="0"/>
                        </a:rPr>
                        <a:t>class </a:t>
                      </a:r>
                      <a:r>
                        <a:rPr lang="en-US" sz="1600" b="0" i="0" u="none" strike="noStrike" dirty="0" err="1">
                          <a:solidFill>
                            <a:srgbClr val="93C47D"/>
                          </a:solidFill>
                          <a:effectLst/>
                          <a:latin typeface="Courier New" panose="02070309020205020404" pitchFamily="49" charset="0"/>
                        </a:rPr>
                        <a:t>Direccion</a:t>
                      </a:r>
                      <a:r>
                        <a:rPr lang="en-US" sz="1600" b="0" i="0" u="none" strike="noStrike" dirty="0">
                          <a:solidFill>
                            <a:srgbClr val="93C47D"/>
                          </a:solidFill>
                          <a:effectLst/>
                          <a:latin typeface="Courier New" panose="02070309020205020404" pitchFamily="49" charset="0"/>
                        </a:rPr>
                        <a:t> </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br>
                        <a:rPr lang="en-US" sz="1600" b="0" dirty="0">
                          <a:effectLst/>
                        </a:rPr>
                      </a:b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Id</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GeneratedValue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strategy </a:t>
                      </a:r>
                      <a:r>
                        <a:rPr lang="en-US" sz="1600" b="0" i="0" u="none" strike="noStrike" dirty="0">
                          <a:solidFill>
                            <a:srgbClr val="CC0000"/>
                          </a:solidFill>
                          <a:effectLst/>
                          <a:latin typeface="Courier New" panose="02070309020205020404" pitchFamily="49" charset="0"/>
                        </a:rPr>
                        <a:t>= </a:t>
                      </a:r>
                      <a:r>
                        <a:rPr lang="en-US" sz="1600" b="0" i="0" u="none" strike="noStrike" dirty="0" err="1">
                          <a:solidFill>
                            <a:srgbClr val="6D9EEB"/>
                          </a:solidFill>
                          <a:effectLst/>
                          <a:latin typeface="Courier New" panose="02070309020205020404" pitchFamily="49" charset="0"/>
                        </a:rPr>
                        <a:t>GenerationType</a:t>
                      </a:r>
                      <a:r>
                        <a:rPr lang="en-US" sz="1600" b="0" i="0" u="none" strike="noStrike" dirty="0" err="1">
                          <a:solidFill>
                            <a:srgbClr val="939293"/>
                          </a:solidFill>
                          <a:effectLst/>
                          <a:latin typeface="Courier New" panose="02070309020205020404" pitchFamily="49" charset="0"/>
                        </a:rPr>
                        <a:t>.</a:t>
                      </a:r>
                      <a:r>
                        <a:rPr lang="en-US" sz="1600" b="0" i="0" u="none" strike="noStrike" dirty="0" err="1">
                          <a:solidFill>
                            <a:srgbClr val="B4A7D6"/>
                          </a:solidFill>
                          <a:effectLst/>
                          <a:latin typeface="Courier New" panose="02070309020205020404" pitchFamily="49" charset="0"/>
                        </a:rPr>
                        <a:t>IDENTITY</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Column</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F1C232"/>
                          </a:solidFill>
                          <a:effectLst/>
                          <a:latin typeface="Courier New" panose="02070309020205020404" pitchFamily="49" charset="0"/>
                        </a:rPr>
                        <a:t> “id”</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private </a:t>
                      </a:r>
                      <a:r>
                        <a:rPr lang="en-US" sz="1600" b="0" i="1" u="none" strike="noStrike" dirty="0">
                          <a:solidFill>
                            <a:srgbClr val="6D9EEB"/>
                          </a:solidFill>
                          <a:effectLst/>
                          <a:latin typeface="Courier New" panose="02070309020205020404" pitchFamily="49" charset="0"/>
                        </a:rPr>
                        <a:t>Long </a:t>
                      </a:r>
                      <a:r>
                        <a:rPr lang="en-US" sz="1600" b="0" i="0" u="none" strike="noStrike" dirty="0">
                          <a:solidFill>
                            <a:srgbClr val="FFFFFF"/>
                          </a:solidFill>
                          <a:effectLst/>
                          <a:latin typeface="Courier New" panose="02070309020205020404" pitchFamily="49" charset="0"/>
                        </a:rPr>
                        <a:t>id;</a:t>
                      </a:r>
                      <a:endParaRPr lang="en-US" sz="1600" b="0" dirty="0">
                        <a:effectLst/>
                      </a:endParaRPr>
                    </a:p>
                    <a:p>
                      <a:pPr rtl="0" fontAlgn="base"/>
                      <a:br>
                        <a:rPr lang="en-US" sz="1600" b="0" dirty="0">
                          <a:effectLst/>
                        </a:rPr>
                      </a:br>
                      <a:r>
                        <a:rPr lang="en-US" sz="1600" b="1" i="0" u="none" strike="noStrike" dirty="0">
                          <a:solidFill>
                            <a:srgbClr val="CC0000"/>
                          </a:solidFill>
                          <a:effectLst/>
                          <a:latin typeface="Courier New" panose="02070309020205020404" pitchFamily="49" charset="0"/>
                        </a:rPr>
                        <a:t>@</a:t>
                      </a:r>
                      <a:r>
                        <a:rPr lang="en-US" sz="1600" b="1" i="0" u="none" strike="noStrike" dirty="0">
                          <a:solidFill>
                            <a:srgbClr val="6D9EEB"/>
                          </a:solidFill>
                          <a:effectLst/>
                          <a:latin typeface="Courier New" panose="02070309020205020404" pitchFamily="49" charset="0"/>
                        </a:rPr>
                        <a:t>OnetoOne</a:t>
                      </a:r>
                      <a:r>
                        <a:rPr lang="en-US" sz="1600" b="1" i="0" u="none" strike="noStrike" dirty="0">
                          <a:solidFill>
                            <a:srgbClr val="FFFFFF"/>
                          </a:solidFill>
                          <a:effectLst/>
                          <a:latin typeface="Courier New" panose="02070309020205020404" pitchFamily="49" charset="0"/>
                        </a:rPr>
                        <a:t>(</a:t>
                      </a:r>
                      <a:r>
                        <a:rPr lang="en-US" sz="1600" b="1" i="0" u="none" strike="noStrike" dirty="0">
                          <a:solidFill>
                            <a:srgbClr val="E69138"/>
                          </a:solidFill>
                          <a:effectLst/>
                          <a:latin typeface="Courier New" panose="02070309020205020404" pitchFamily="49" charset="0"/>
                        </a:rPr>
                        <a:t>mappedBy </a:t>
                      </a:r>
                      <a:r>
                        <a:rPr lang="en-US" sz="1600" b="1" i="0" u="none" strike="noStrike" dirty="0">
                          <a:solidFill>
                            <a:srgbClr val="CC0000"/>
                          </a:solidFill>
                          <a:effectLst/>
                          <a:latin typeface="Courier New" panose="02070309020205020404" pitchFamily="49" charset="0"/>
                        </a:rPr>
                        <a:t>= </a:t>
                      </a:r>
                      <a:r>
                        <a:rPr lang="en-US" sz="1600" b="1" i="0" u="none" strike="noStrike" dirty="0">
                          <a:solidFill>
                            <a:srgbClr val="F1C232"/>
                          </a:solidFill>
                          <a:effectLst/>
                          <a:latin typeface="Courier New" panose="02070309020205020404" pitchFamily="49" charset="0"/>
                        </a:rPr>
                        <a:t>“</a:t>
                      </a:r>
                      <a:r>
                        <a:rPr lang="en-US" sz="1600" b="1" i="0" u="none" strike="noStrike" dirty="0" err="1">
                          <a:solidFill>
                            <a:srgbClr val="F1C232"/>
                          </a:solidFill>
                          <a:effectLst/>
                          <a:latin typeface="Courier New" panose="02070309020205020404" pitchFamily="49" charset="0"/>
                        </a:rPr>
                        <a:t>direccion</a:t>
                      </a:r>
                      <a:r>
                        <a:rPr lang="en-US" sz="1600" b="1" i="0" u="none" strike="noStrike" dirty="0">
                          <a:solidFill>
                            <a:srgbClr val="F1C232"/>
                          </a:solidFill>
                          <a:effectLst/>
                          <a:latin typeface="Courier New" panose="02070309020205020404" pitchFamily="49" charset="0"/>
                        </a:rPr>
                        <a:t>”</a:t>
                      </a:r>
                      <a:r>
                        <a:rPr lang="en-US" sz="1600" b="1" i="0" u="none" strike="noStrike" dirty="0">
                          <a:solidFill>
                            <a:srgbClr val="FFFFFF"/>
                          </a:solidFill>
                          <a:effectLst/>
                          <a:latin typeface="Courier New" panose="02070309020205020404" pitchFamily="49" charset="0"/>
                        </a:rPr>
                        <a:t>)</a:t>
                      </a:r>
                      <a:endParaRPr lang="en-US" sz="1600" b="1" dirty="0">
                        <a:effectLst/>
                      </a:endParaRPr>
                    </a:p>
                    <a:p>
                      <a:pPr rtl="0" fontAlgn="base"/>
                      <a:r>
                        <a:rPr lang="en-US" sz="1600" b="1" i="0" u="none" strike="noStrike" dirty="0">
                          <a:solidFill>
                            <a:srgbClr val="CC0000"/>
                          </a:solidFill>
                          <a:effectLst/>
                          <a:latin typeface="Courier New" panose="02070309020205020404" pitchFamily="49" charset="0"/>
                        </a:rPr>
                        <a:t>private </a:t>
                      </a:r>
                      <a:r>
                        <a:rPr lang="en-US" sz="1600" b="1" i="1" u="none" strike="noStrike" dirty="0" err="1">
                          <a:solidFill>
                            <a:srgbClr val="6D9EEB"/>
                          </a:solidFill>
                          <a:effectLst/>
                          <a:latin typeface="Courier New" panose="02070309020205020404" pitchFamily="49" charset="0"/>
                        </a:rPr>
                        <a:t>Usuario</a:t>
                      </a:r>
                      <a:r>
                        <a:rPr lang="en-US" sz="1600" b="1" i="1" u="none" strike="noStrike" dirty="0">
                          <a:solidFill>
                            <a:srgbClr val="6D9EEB"/>
                          </a:solidFill>
                          <a:effectLst/>
                          <a:latin typeface="Courier New" panose="02070309020205020404" pitchFamily="49" charset="0"/>
                        </a:rPr>
                        <a:t> </a:t>
                      </a:r>
                      <a:r>
                        <a:rPr lang="en-US" sz="1600" b="1" i="0" u="none" strike="noStrike" dirty="0" err="1">
                          <a:solidFill>
                            <a:srgbClr val="FFFFFF"/>
                          </a:solidFill>
                          <a:effectLst/>
                          <a:latin typeface="Courier New" panose="02070309020205020404" pitchFamily="49" charset="0"/>
                        </a:rPr>
                        <a:t>usuario</a:t>
                      </a:r>
                      <a:r>
                        <a:rPr lang="en-US" sz="1600" b="1" i="0" u="none" strike="noStrike" dirty="0">
                          <a:solidFill>
                            <a:srgbClr val="FFFFFF"/>
                          </a:solidFill>
                          <a:effectLst/>
                          <a:latin typeface="Courier New" panose="02070309020205020404" pitchFamily="49" charset="0"/>
                        </a:rPr>
                        <a:t>;</a:t>
                      </a:r>
                      <a:endParaRPr lang="en-US" sz="1600" b="1" dirty="0">
                        <a:effectLst/>
                      </a:endParaRPr>
                    </a:p>
                    <a:p>
                      <a:pPr rtl="0" fontAlgn="base"/>
                      <a:br>
                        <a:rPr lang="en-US" sz="1600" b="0" dirty="0">
                          <a:effectLst/>
                        </a:rPr>
                      </a:br>
                      <a:r>
                        <a:rPr lang="en-US" sz="1600" b="0" i="1" u="none" strike="noStrike" dirty="0">
                          <a:solidFill>
                            <a:srgbClr val="999999"/>
                          </a:solidFill>
                          <a:effectLst/>
                          <a:latin typeface="Courier New" panose="02070309020205020404" pitchFamily="49" charset="0"/>
                        </a:rPr>
                        <a:t>// Add getters and setters</a:t>
                      </a:r>
                      <a:endParaRPr lang="en-US" sz="1600" b="0" dirty="0">
                        <a:effectLst/>
                      </a:endParaRPr>
                    </a:p>
                    <a:p>
                      <a:pPr rtl="0" fontAlgn="base"/>
                      <a:r>
                        <a:rPr lang="en-US" sz="1600" b="0" i="1" u="none" strike="noStrike" dirty="0">
                          <a:solidFill>
                            <a:srgbClr val="FFFFFF"/>
                          </a:solidFill>
                          <a:effectLst/>
                          <a:latin typeface="Courier New" panose="02070309020205020404" pitchFamily="49" charset="0"/>
                        </a:rPr>
                        <a:t>}</a:t>
                      </a:r>
                      <a:endParaRPr lang="en-US" sz="1600"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506172813"/>
                  </a:ext>
                </a:extLst>
              </a:tr>
            </a:tbl>
          </a:graphicData>
        </a:graphic>
      </p:graphicFrame>
      <p:graphicFrame>
        <p:nvGraphicFramePr>
          <p:cNvPr id="6" name="Tabla 5">
            <a:extLst>
              <a:ext uri="{FF2B5EF4-FFF2-40B4-BE49-F238E27FC236}">
                <a16:creationId xmlns:a16="http://schemas.microsoft.com/office/drawing/2014/main" id="{40FA90AB-9F16-EE26-CE6F-378366AAF14E}"/>
              </a:ext>
            </a:extLst>
          </p:cNvPr>
          <p:cNvGraphicFramePr>
            <a:graphicFrameLocks noGrp="1"/>
          </p:cNvGraphicFramePr>
          <p:nvPr>
            <p:extLst>
              <p:ext uri="{D42A27DB-BD31-4B8C-83A1-F6EECF244321}">
                <p14:modId xmlns:p14="http://schemas.microsoft.com/office/powerpoint/2010/main" val="3861927884"/>
              </p:ext>
            </p:extLst>
          </p:nvPr>
        </p:nvGraphicFramePr>
        <p:xfrm>
          <a:off x="1635794" y="-526838"/>
          <a:ext cx="10333956" cy="3955838"/>
        </p:xfrm>
        <a:graphic>
          <a:graphicData uri="http://schemas.openxmlformats.org/drawingml/2006/table">
            <a:tbl>
              <a:tblPr/>
              <a:tblGrid>
                <a:gridCol w="10333956">
                  <a:extLst>
                    <a:ext uri="{9D8B030D-6E8A-4147-A177-3AD203B41FA5}">
                      <a16:colId xmlns:a16="http://schemas.microsoft.com/office/drawing/2014/main" val="53426686"/>
                    </a:ext>
                  </a:extLst>
                </a:gridCol>
              </a:tblGrid>
              <a:tr h="3909408">
                <a:tc>
                  <a:txBody>
                    <a:bodyPr/>
                    <a:lstStyle/>
                    <a:p>
                      <a:pPr rtl="0" fontAlgn="base"/>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Entity</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Table</a:t>
                      </a:r>
                      <a:r>
                        <a:rPr lang="en-US" sz="1800" b="0" i="0" u="none" strike="noStrike" dirty="0">
                          <a:solidFill>
                            <a:srgbClr val="FFFFFF"/>
                          </a:solidFill>
                          <a:effectLst/>
                          <a:latin typeface="Courier New" panose="02070309020205020404" pitchFamily="49" charset="0"/>
                        </a:rPr>
                        <a:t>(</a:t>
                      </a:r>
                      <a:r>
                        <a:rPr lang="en-US" sz="1800" b="0" i="0" u="none" strike="noStrike" dirty="0">
                          <a:solidFill>
                            <a:srgbClr val="E69138"/>
                          </a:solidFill>
                          <a:effectLst/>
                          <a:latin typeface="Courier New" panose="02070309020205020404" pitchFamily="49" charset="0"/>
                        </a:rPr>
                        <a:t>name </a:t>
                      </a:r>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B4A7D6"/>
                          </a:solidFill>
                          <a:effectLst/>
                          <a:latin typeface="Courier New" panose="02070309020205020404" pitchFamily="49" charset="0"/>
                        </a:rPr>
                        <a:t> </a:t>
                      </a:r>
                      <a:r>
                        <a:rPr lang="en-US" sz="1800" b="0" i="0" u="none" strike="noStrike" dirty="0">
                          <a:solidFill>
                            <a:srgbClr val="F1C232"/>
                          </a:solidFill>
                          <a:effectLst/>
                          <a:latin typeface="Courier New" panose="02070309020205020404" pitchFamily="49" charset="0"/>
                        </a:rPr>
                        <a:t>“</a:t>
                      </a:r>
                      <a:r>
                        <a:rPr lang="en-US" sz="1800" b="0" i="0" u="none" strike="noStrike" dirty="0" err="1">
                          <a:solidFill>
                            <a:srgbClr val="F1C232"/>
                          </a:solidFill>
                          <a:effectLst/>
                          <a:latin typeface="Courier New" panose="02070309020205020404" pitchFamily="49" charset="0"/>
                        </a:rPr>
                        <a:t>usuarios</a:t>
                      </a:r>
                      <a:r>
                        <a:rPr lang="en-US" sz="1800" b="0" i="0" u="none" strike="noStrike" dirty="0">
                          <a:solidFill>
                            <a:srgbClr val="F1C232"/>
                          </a:solidFill>
                          <a:effectLst/>
                          <a:latin typeface="Courier New" panose="02070309020205020404" pitchFamily="49" charset="0"/>
                        </a:rPr>
                        <a:t>”</a:t>
                      </a:r>
                      <a:r>
                        <a:rPr lang="en-US" sz="1800" b="0" i="0" u="none" strike="noStrike" dirty="0">
                          <a:solidFill>
                            <a:srgbClr val="FFFFFF"/>
                          </a:solidFill>
                          <a:effectLst/>
                          <a:latin typeface="Courier New" panose="02070309020205020404" pitchFamily="49" charset="0"/>
                        </a:rPr>
                        <a:t>)</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public </a:t>
                      </a:r>
                      <a:r>
                        <a:rPr lang="en-US" sz="1800" b="0" i="1" u="none" strike="noStrike" dirty="0">
                          <a:solidFill>
                            <a:srgbClr val="6D9EEB"/>
                          </a:solidFill>
                          <a:effectLst/>
                          <a:latin typeface="Courier New" panose="02070309020205020404" pitchFamily="49" charset="0"/>
                        </a:rPr>
                        <a:t>class </a:t>
                      </a:r>
                      <a:r>
                        <a:rPr lang="en-US" sz="1800" b="0" i="0" u="none" strike="noStrike" dirty="0" err="1">
                          <a:solidFill>
                            <a:srgbClr val="93C47D"/>
                          </a:solidFill>
                          <a:effectLst/>
                          <a:latin typeface="Courier New" panose="02070309020205020404" pitchFamily="49" charset="0"/>
                        </a:rPr>
                        <a:t>Usuario</a:t>
                      </a:r>
                      <a:r>
                        <a:rPr lang="en-US" sz="1800" b="0" i="0" u="none" strike="noStrike" dirty="0">
                          <a:solidFill>
                            <a:srgbClr val="93C47D"/>
                          </a:solidFill>
                          <a:effectLst/>
                          <a:latin typeface="Courier New" panose="02070309020205020404" pitchFamily="49" charset="0"/>
                        </a:rPr>
                        <a:t> </a:t>
                      </a:r>
                      <a:r>
                        <a:rPr lang="en-US" sz="1800" b="0" i="0" u="none" strike="noStrike" dirty="0">
                          <a:solidFill>
                            <a:srgbClr val="FFFFFF"/>
                          </a:solidFill>
                          <a:effectLst/>
                          <a:latin typeface="Courier New" panose="02070309020205020404" pitchFamily="49" charset="0"/>
                        </a:rPr>
                        <a:t>{</a:t>
                      </a:r>
                      <a:endParaRPr lang="en-US" sz="1800" b="0" dirty="0">
                        <a:effectLst/>
                      </a:endParaRPr>
                    </a:p>
                    <a:p>
                      <a:pPr rtl="0" fontAlgn="base"/>
                      <a:br>
                        <a:rPr lang="en-US" sz="1800" b="0" dirty="0">
                          <a:effectLst/>
                        </a:rPr>
                      </a:br>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Id</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GeneratedValue</a:t>
                      </a:r>
                      <a:r>
                        <a:rPr lang="en-US" sz="1800" b="0" i="0" u="none" strike="noStrike" dirty="0">
                          <a:solidFill>
                            <a:srgbClr val="FFFFFF"/>
                          </a:solidFill>
                          <a:effectLst/>
                          <a:latin typeface="Courier New" panose="02070309020205020404" pitchFamily="49" charset="0"/>
                        </a:rPr>
                        <a:t>(</a:t>
                      </a:r>
                      <a:r>
                        <a:rPr lang="en-US" sz="1800" b="0" i="0" u="none" strike="noStrike" dirty="0">
                          <a:solidFill>
                            <a:srgbClr val="E69138"/>
                          </a:solidFill>
                          <a:effectLst/>
                          <a:latin typeface="Courier New" panose="02070309020205020404" pitchFamily="49" charset="0"/>
                        </a:rPr>
                        <a:t>strategy </a:t>
                      </a:r>
                      <a:r>
                        <a:rPr lang="en-US" sz="1800" b="0" i="0" u="none" strike="noStrike" dirty="0">
                          <a:solidFill>
                            <a:srgbClr val="CC0000"/>
                          </a:solidFill>
                          <a:effectLst/>
                          <a:latin typeface="Courier New" panose="02070309020205020404" pitchFamily="49" charset="0"/>
                        </a:rPr>
                        <a:t>= </a:t>
                      </a:r>
                      <a:r>
                        <a:rPr lang="en-US" sz="1800" b="0" i="0" u="none" strike="noStrike" dirty="0" err="1">
                          <a:solidFill>
                            <a:srgbClr val="6D9EEB"/>
                          </a:solidFill>
                          <a:effectLst/>
                          <a:latin typeface="Courier New" panose="02070309020205020404" pitchFamily="49" charset="0"/>
                        </a:rPr>
                        <a:t>GenerationType</a:t>
                      </a:r>
                      <a:r>
                        <a:rPr lang="en-US" sz="1800" b="0" i="0" u="none" strike="noStrike" dirty="0" err="1">
                          <a:solidFill>
                            <a:srgbClr val="939293"/>
                          </a:solidFill>
                          <a:effectLst/>
                          <a:latin typeface="Courier New" panose="02070309020205020404" pitchFamily="49" charset="0"/>
                        </a:rPr>
                        <a:t>.</a:t>
                      </a:r>
                      <a:r>
                        <a:rPr lang="en-US" sz="1800" b="0" i="0" u="none" strike="noStrike" dirty="0" err="1">
                          <a:solidFill>
                            <a:srgbClr val="B4A7D6"/>
                          </a:solidFill>
                          <a:effectLst/>
                          <a:latin typeface="Courier New" panose="02070309020205020404" pitchFamily="49" charset="0"/>
                        </a:rPr>
                        <a:t>INDENTITY</a:t>
                      </a:r>
                      <a:r>
                        <a:rPr lang="en-US" sz="1800" b="0" i="0" u="none" strike="noStrike" dirty="0">
                          <a:solidFill>
                            <a:srgbClr val="FFFFFF"/>
                          </a:solidFill>
                          <a:effectLst/>
                          <a:latin typeface="Courier New" panose="02070309020205020404" pitchFamily="49" charset="0"/>
                        </a:rPr>
                        <a:t>)</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6D9EEB"/>
                          </a:solidFill>
                          <a:effectLst/>
                          <a:latin typeface="Courier New" panose="02070309020205020404" pitchFamily="49" charset="0"/>
                        </a:rPr>
                        <a:t>Column</a:t>
                      </a:r>
                      <a:r>
                        <a:rPr lang="en-US" sz="1800" b="0" i="0" u="none" strike="noStrike" dirty="0">
                          <a:solidFill>
                            <a:srgbClr val="FFFFFF"/>
                          </a:solidFill>
                          <a:effectLst/>
                          <a:latin typeface="Courier New" panose="02070309020205020404" pitchFamily="49" charset="0"/>
                        </a:rPr>
                        <a:t>(</a:t>
                      </a:r>
                      <a:r>
                        <a:rPr lang="en-US" sz="1800" b="0" i="0" u="none" strike="noStrike" dirty="0">
                          <a:solidFill>
                            <a:srgbClr val="E69138"/>
                          </a:solidFill>
                          <a:effectLst/>
                          <a:latin typeface="Courier New" panose="02070309020205020404" pitchFamily="49" charset="0"/>
                        </a:rPr>
                        <a:t>name </a:t>
                      </a:r>
                      <a:r>
                        <a:rPr lang="en-US" sz="1800" b="0" i="0" u="none" strike="noStrike" dirty="0">
                          <a:solidFill>
                            <a:srgbClr val="CC0000"/>
                          </a:solidFill>
                          <a:effectLst/>
                          <a:latin typeface="Courier New" panose="02070309020205020404" pitchFamily="49" charset="0"/>
                        </a:rPr>
                        <a:t>=</a:t>
                      </a:r>
                      <a:r>
                        <a:rPr lang="en-US" sz="1800" b="0" i="0" u="none" strike="noStrike" dirty="0">
                          <a:solidFill>
                            <a:srgbClr val="F1C232"/>
                          </a:solidFill>
                          <a:effectLst/>
                          <a:latin typeface="Courier New" panose="02070309020205020404" pitchFamily="49" charset="0"/>
                        </a:rPr>
                        <a:t> “id”</a:t>
                      </a:r>
                      <a:r>
                        <a:rPr lang="en-US" sz="1800" b="0" i="0" u="none" strike="noStrike" dirty="0">
                          <a:solidFill>
                            <a:srgbClr val="FFFFFF"/>
                          </a:solidFill>
                          <a:effectLst/>
                          <a:latin typeface="Courier New" panose="02070309020205020404" pitchFamily="49" charset="0"/>
                        </a:rPr>
                        <a:t>)</a:t>
                      </a:r>
                      <a:endParaRPr lang="en-US" sz="1800" b="0" dirty="0">
                        <a:effectLst/>
                      </a:endParaRPr>
                    </a:p>
                    <a:p>
                      <a:pPr rtl="0" fontAlgn="base"/>
                      <a:r>
                        <a:rPr lang="en-US" sz="1800" b="0" i="0" u="none" strike="noStrike" dirty="0">
                          <a:solidFill>
                            <a:srgbClr val="CC0000"/>
                          </a:solidFill>
                          <a:effectLst/>
                          <a:latin typeface="Courier New" panose="02070309020205020404" pitchFamily="49" charset="0"/>
                        </a:rPr>
                        <a:t>private </a:t>
                      </a:r>
                      <a:r>
                        <a:rPr lang="en-US" sz="1800" b="0" i="1" u="none" strike="noStrike" dirty="0">
                          <a:solidFill>
                            <a:srgbClr val="6D9EEB"/>
                          </a:solidFill>
                          <a:effectLst/>
                          <a:latin typeface="Courier New" panose="02070309020205020404" pitchFamily="49" charset="0"/>
                        </a:rPr>
                        <a:t>Long </a:t>
                      </a:r>
                      <a:r>
                        <a:rPr lang="en-US" sz="1800" b="0" i="0" u="none" strike="noStrike" dirty="0">
                          <a:solidFill>
                            <a:srgbClr val="FFFFFF"/>
                          </a:solidFill>
                          <a:effectLst/>
                          <a:latin typeface="Courier New" panose="02070309020205020404" pitchFamily="49" charset="0"/>
                        </a:rPr>
                        <a:t>id;</a:t>
                      </a:r>
                      <a:endParaRPr lang="en-US" sz="1800" b="0" dirty="0">
                        <a:effectLst/>
                      </a:endParaRPr>
                    </a:p>
                    <a:p>
                      <a:pPr rtl="0" fontAlgn="base"/>
                      <a:br>
                        <a:rPr lang="en-US" sz="1800" b="1" dirty="0">
                          <a:effectLst/>
                        </a:rPr>
                      </a:br>
                      <a:r>
                        <a:rPr lang="en-US" sz="1800" b="1" i="0" u="none" strike="noStrike" dirty="0">
                          <a:solidFill>
                            <a:srgbClr val="CC0000"/>
                          </a:solidFill>
                          <a:effectLst/>
                          <a:latin typeface="Courier New" panose="02070309020205020404" pitchFamily="49" charset="0"/>
                        </a:rPr>
                        <a:t>@</a:t>
                      </a:r>
                      <a:r>
                        <a:rPr lang="en-US" sz="1800" b="1" i="0" u="none" strike="noStrike" dirty="0">
                          <a:solidFill>
                            <a:srgbClr val="6D9EEB"/>
                          </a:solidFill>
                          <a:effectLst/>
                          <a:latin typeface="Courier New" panose="02070309020205020404" pitchFamily="49" charset="0"/>
                        </a:rPr>
                        <a:t>OneToOne</a:t>
                      </a:r>
                      <a:r>
                        <a:rPr lang="en-US" sz="1800" b="1" i="0" u="none" strike="noStrike" dirty="0">
                          <a:solidFill>
                            <a:srgbClr val="FFFFFF"/>
                          </a:solidFill>
                          <a:effectLst/>
                          <a:latin typeface="Courier New" panose="02070309020205020404" pitchFamily="49" charset="0"/>
                        </a:rPr>
                        <a:t>(</a:t>
                      </a:r>
                      <a:r>
                        <a:rPr lang="en-US" sz="1800" b="1" i="0" u="none" strike="noStrike" dirty="0">
                          <a:solidFill>
                            <a:srgbClr val="E69138"/>
                          </a:solidFill>
                          <a:effectLst/>
                          <a:latin typeface="Courier New" panose="02070309020205020404" pitchFamily="49" charset="0"/>
                        </a:rPr>
                        <a:t>cascade </a:t>
                      </a:r>
                      <a:r>
                        <a:rPr lang="en-US" sz="1800" b="1" i="0" u="none" strike="noStrike" dirty="0">
                          <a:solidFill>
                            <a:srgbClr val="CC0000"/>
                          </a:solidFill>
                          <a:effectLst/>
                          <a:latin typeface="Courier New" panose="02070309020205020404" pitchFamily="49" charset="0"/>
                        </a:rPr>
                        <a:t>= </a:t>
                      </a:r>
                      <a:r>
                        <a:rPr lang="en-US" sz="1800" b="1" i="0" u="none" strike="noStrike" dirty="0" err="1">
                          <a:solidFill>
                            <a:srgbClr val="6D9EEB"/>
                          </a:solidFill>
                          <a:effectLst/>
                          <a:latin typeface="Courier New" panose="02070309020205020404" pitchFamily="49" charset="0"/>
                        </a:rPr>
                        <a:t>CascadeType</a:t>
                      </a:r>
                      <a:r>
                        <a:rPr lang="en-US" sz="1800" b="1" i="0" u="none" strike="noStrike" dirty="0" err="1">
                          <a:solidFill>
                            <a:srgbClr val="939293"/>
                          </a:solidFill>
                          <a:effectLst/>
                          <a:latin typeface="Courier New" panose="02070309020205020404" pitchFamily="49" charset="0"/>
                        </a:rPr>
                        <a:t>.</a:t>
                      </a:r>
                      <a:r>
                        <a:rPr lang="en-US" sz="1800" b="1" i="0" u="none" strike="noStrike" dirty="0" err="1">
                          <a:solidFill>
                            <a:srgbClr val="B4A7D6"/>
                          </a:solidFill>
                          <a:effectLst/>
                          <a:latin typeface="Courier New" panose="02070309020205020404" pitchFamily="49" charset="0"/>
                        </a:rPr>
                        <a:t>ALL</a:t>
                      </a:r>
                      <a:r>
                        <a:rPr lang="en-US" sz="1800" b="1" i="0" u="none" strike="noStrike" dirty="0">
                          <a:solidFill>
                            <a:srgbClr val="FFFFFF"/>
                          </a:solidFill>
                          <a:effectLst/>
                          <a:latin typeface="Courier New" panose="02070309020205020404" pitchFamily="49" charset="0"/>
                        </a:rPr>
                        <a:t>)</a:t>
                      </a:r>
                      <a:endParaRPr lang="en-US" sz="1800" b="1" dirty="0">
                        <a:effectLst/>
                      </a:endParaRPr>
                    </a:p>
                    <a:p>
                      <a:pPr rtl="0" fontAlgn="base"/>
                      <a:r>
                        <a:rPr lang="en-US" sz="1800" b="1" i="0" u="none" strike="noStrike" dirty="0">
                          <a:solidFill>
                            <a:srgbClr val="CC0000"/>
                          </a:solidFill>
                          <a:effectLst/>
                          <a:latin typeface="Courier New" panose="02070309020205020404" pitchFamily="49" charset="0"/>
                        </a:rPr>
                        <a:t>@</a:t>
                      </a:r>
                      <a:r>
                        <a:rPr lang="en-US" sz="1800" b="1" i="0" u="none" strike="noStrike" dirty="0">
                          <a:solidFill>
                            <a:srgbClr val="6D9EEB"/>
                          </a:solidFill>
                          <a:effectLst/>
                          <a:latin typeface="Courier New" panose="02070309020205020404" pitchFamily="49" charset="0"/>
                        </a:rPr>
                        <a:t>JoinColumn</a:t>
                      </a:r>
                      <a:r>
                        <a:rPr lang="en-US" sz="1800" b="1" i="0" u="none" strike="noStrike" dirty="0">
                          <a:solidFill>
                            <a:srgbClr val="FFFFFF"/>
                          </a:solidFill>
                          <a:effectLst/>
                          <a:latin typeface="Courier New" panose="02070309020205020404" pitchFamily="49" charset="0"/>
                        </a:rPr>
                        <a:t>(</a:t>
                      </a:r>
                      <a:r>
                        <a:rPr lang="en-US" sz="1800" b="1" i="0" u="none" strike="noStrike" dirty="0">
                          <a:solidFill>
                            <a:srgbClr val="E69138"/>
                          </a:solidFill>
                          <a:effectLst/>
                          <a:latin typeface="Courier New" panose="02070309020205020404" pitchFamily="49" charset="0"/>
                        </a:rPr>
                        <a:t>name </a:t>
                      </a:r>
                      <a:r>
                        <a:rPr lang="en-US" sz="1800" b="1" i="0" u="none" strike="noStrike" dirty="0">
                          <a:solidFill>
                            <a:srgbClr val="CC0000"/>
                          </a:solidFill>
                          <a:effectLst/>
                          <a:latin typeface="Courier New" panose="02070309020205020404" pitchFamily="49" charset="0"/>
                        </a:rPr>
                        <a:t>= </a:t>
                      </a:r>
                      <a:r>
                        <a:rPr lang="en-US" sz="1800" b="1" i="0" u="none" strike="noStrike" dirty="0">
                          <a:solidFill>
                            <a:srgbClr val="F1C232"/>
                          </a:solidFill>
                          <a:effectLst/>
                          <a:latin typeface="Courier New" panose="02070309020205020404" pitchFamily="49" charset="0"/>
                        </a:rPr>
                        <a:t>“</a:t>
                      </a:r>
                      <a:r>
                        <a:rPr lang="en-US" sz="1800" b="1" i="0" u="none" strike="noStrike" dirty="0" err="1">
                          <a:solidFill>
                            <a:srgbClr val="F1C232"/>
                          </a:solidFill>
                          <a:effectLst/>
                          <a:latin typeface="Courier New" panose="02070309020205020404" pitchFamily="49" charset="0"/>
                        </a:rPr>
                        <a:t>id_direccion</a:t>
                      </a:r>
                      <a:r>
                        <a:rPr lang="en-US" sz="1800" b="1" i="0" u="none" strike="noStrike" dirty="0">
                          <a:solidFill>
                            <a:srgbClr val="F1C232"/>
                          </a:solidFill>
                          <a:effectLst/>
                          <a:latin typeface="Courier New" panose="02070309020205020404" pitchFamily="49" charset="0"/>
                        </a:rPr>
                        <a:t>” </a:t>
                      </a:r>
                      <a:r>
                        <a:rPr lang="en-US" sz="1800" b="1" i="0" u="none" strike="noStrike" dirty="0">
                          <a:solidFill>
                            <a:srgbClr val="FFFFFF"/>
                          </a:solidFill>
                          <a:effectLst/>
                          <a:latin typeface="Courier New" panose="02070309020205020404" pitchFamily="49" charset="0"/>
                        </a:rPr>
                        <a:t>,</a:t>
                      </a:r>
                      <a:r>
                        <a:rPr lang="en-US" sz="1800" b="1" i="0" u="none" strike="noStrike" dirty="0">
                          <a:solidFill>
                            <a:srgbClr val="F1C232"/>
                          </a:solidFill>
                          <a:effectLst/>
                          <a:latin typeface="Courier New" panose="02070309020205020404" pitchFamily="49" charset="0"/>
                        </a:rPr>
                        <a:t> </a:t>
                      </a:r>
                      <a:r>
                        <a:rPr lang="en-US" sz="1800" b="1" i="0" u="none" strike="noStrike" dirty="0" err="1">
                          <a:solidFill>
                            <a:srgbClr val="E69138"/>
                          </a:solidFill>
                          <a:effectLst/>
                          <a:latin typeface="Courier New" panose="02070309020205020404" pitchFamily="49" charset="0"/>
                        </a:rPr>
                        <a:t>referencedColumnName</a:t>
                      </a:r>
                      <a:r>
                        <a:rPr lang="en-US" sz="1800" b="1" i="0" u="none" strike="noStrike" dirty="0">
                          <a:solidFill>
                            <a:srgbClr val="E69138"/>
                          </a:solidFill>
                          <a:effectLst/>
                          <a:latin typeface="Courier New" panose="02070309020205020404" pitchFamily="49" charset="0"/>
                        </a:rPr>
                        <a:t> </a:t>
                      </a:r>
                      <a:r>
                        <a:rPr lang="en-US" sz="1800" b="1" i="0" u="none" strike="noStrike" dirty="0">
                          <a:solidFill>
                            <a:srgbClr val="CC0000"/>
                          </a:solidFill>
                          <a:effectLst/>
                          <a:latin typeface="Courier New" panose="02070309020205020404" pitchFamily="49" charset="0"/>
                        </a:rPr>
                        <a:t>= </a:t>
                      </a:r>
                      <a:r>
                        <a:rPr lang="en-US" sz="1800" b="1" i="0" u="none" strike="noStrike" dirty="0">
                          <a:solidFill>
                            <a:srgbClr val="F1C232"/>
                          </a:solidFill>
                          <a:effectLst/>
                          <a:latin typeface="Courier New" panose="02070309020205020404" pitchFamily="49" charset="0"/>
                        </a:rPr>
                        <a:t>“id”</a:t>
                      </a:r>
                      <a:r>
                        <a:rPr lang="en-US" sz="1800" b="1" i="0" u="none" strike="noStrike" dirty="0">
                          <a:solidFill>
                            <a:srgbClr val="FFFFFF"/>
                          </a:solidFill>
                          <a:effectLst/>
                          <a:latin typeface="Courier New" panose="02070309020205020404" pitchFamily="49" charset="0"/>
                        </a:rPr>
                        <a:t>)</a:t>
                      </a:r>
                      <a:endParaRPr lang="en-US" sz="1800" b="1" dirty="0">
                        <a:effectLst/>
                      </a:endParaRPr>
                    </a:p>
                    <a:p>
                      <a:pPr rtl="0" fontAlgn="base"/>
                      <a:r>
                        <a:rPr lang="en-US" sz="1800" b="1" i="0" u="none" strike="noStrike" dirty="0">
                          <a:solidFill>
                            <a:srgbClr val="CC0000"/>
                          </a:solidFill>
                          <a:effectLst/>
                          <a:latin typeface="Courier New" panose="02070309020205020404" pitchFamily="49" charset="0"/>
                        </a:rPr>
                        <a:t>private </a:t>
                      </a:r>
                      <a:r>
                        <a:rPr lang="en-US" sz="1800" b="1" i="1" u="none" strike="noStrike" dirty="0" err="1">
                          <a:solidFill>
                            <a:srgbClr val="6D9EEB"/>
                          </a:solidFill>
                          <a:effectLst/>
                          <a:latin typeface="Courier New" panose="02070309020205020404" pitchFamily="49" charset="0"/>
                        </a:rPr>
                        <a:t>Direccion</a:t>
                      </a:r>
                      <a:r>
                        <a:rPr lang="en-US" sz="1800" b="1" i="1" u="none" strike="noStrike" dirty="0">
                          <a:solidFill>
                            <a:srgbClr val="6D9EEB"/>
                          </a:solidFill>
                          <a:effectLst/>
                          <a:latin typeface="Courier New" panose="02070309020205020404" pitchFamily="49" charset="0"/>
                        </a:rPr>
                        <a:t> </a:t>
                      </a:r>
                      <a:r>
                        <a:rPr lang="en-US" sz="1800" b="1" i="0" u="none" strike="noStrike" dirty="0" err="1">
                          <a:solidFill>
                            <a:srgbClr val="FFFFFF"/>
                          </a:solidFill>
                          <a:effectLst/>
                          <a:latin typeface="Courier New" panose="02070309020205020404" pitchFamily="49" charset="0"/>
                        </a:rPr>
                        <a:t>direccion</a:t>
                      </a:r>
                      <a:r>
                        <a:rPr lang="en-US" sz="1800" b="1" i="0" u="none" strike="noStrike" dirty="0">
                          <a:solidFill>
                            <a:srgbClr val="FFFFFF"/>
                          </a:solidFill>
                          <a:effectLst/>
                          <a:latin typeface="Courier New" panose="02070309020205020404" pitchFamily="49" charset="0"/>
                        </a:rPr>
                        <a:t>;</a:t>
                      </a:r>
                      <a:endParaRPr lang="en-US" sz="1800" b="1" dirty="0">
                        <a:effectLst/>
                      </a:endParaRPr>
                    </a:p>
                    <a:p>
                      <a:pPr rtl="0" fontAlgn="base"/>
                      <a:r>
                        <a:rPr lang="en-US" sz="1800" b="0" i="0" u="none" strike="noStrike" dirty="0">
                          <a:solidFill>
                            <a:srgbClr val="999999"/>
                          </a:solidFill>
                          <a:effectLst/>
                          <a:latin typeface="Courier New" panose="02070309020205020404" pitchFamily="49" charset="0"/>
                        </a:rPr>
                        <a:t>// Add the getters and setters methods </a:t>
                      </a:r>
                      <a:endParaRPr lang="en-US" sz="1800" b="0" dirty="0">
                        <a:effectLst/>
                      </a:endParaRPr>
                    </a:p>
                    <a:p>
                      <a:pPr rtl="0" fontAlgn="base"/>
                      <a:r>
                        <a:rPr lang="en-US" sz="1800" b="0" i="1" u="none" strike="noStrike" dirty="0">
                          <a:solidFill>
                            <a:srgbClr val="FFFFFF"/>
                          </a:solidFill>
                          <a:effectLst/>
                          <a:latin typeface="Courier New" panose="02070309020205020404" pitchFamily="49" charset="0"/>
                        </a:rPr>
                        <a:t>}</a:t>
                      </a:r>
                      <a:endParaRPr lang="en-US" sz="1800" b="0" dirty="0">
                        <a:effectLst/>
                      </a:endParaRPr>
                    </a:p>
                  </a:txBody>
                  <a:tcPr marL="57679" marR="57679" marT="57679" marB="5767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70815333"/>
                  </a:ext>
                </a:extLst>
              </a:tr>
            </a:tbl>
          </a:graphicData>
        </a:graphic>
      </p:graphicFrame>
      <p:sp>
        <p:nvSpPr>
          <p:cNvPr id="7" name="Rectángulo 6">
            <a:extLst>
              <a:ext uri="{FF2B5EF4-FFF2-40B4-BE49-F238E27FC236}">
                <a16:creationId xmlns:a16="http://schemas.microsoft.com/office/drawing/2014/main" id="{BA0052EE-B743-DBC6-FB13-58F7AFA6FDC2}"/>
              </a:ext>
            </a:extLst>
          </p:cNvPr>
          <p:cNvSpPr/>
          <p:nvPr/>
        </p:nvSpPr>
        <p:spPr>
          <a:xfrm>
            <a:off x="1676400" y="1962150"/>
            <a:ext cx="8879806" cy="863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F217176-3977-0376-B343-D3E23DC5FD3A}"/>
              </a:ext>
            </a:extLst>
          </p:cNvPr>
          <p:cNvSpPr/>
          <p:nvPr/>
        </p:nvSpPr>
        <p:spPr>
          <a:xfrm>
            <a:off x="1635794" y="5556250"/>
            <a:ext cx="4286250" cy="5397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a:extLst>
              <a:ext uri="{FF2B5EF4-FFF2-40B4-BE49-F238E27FC236}">
                <a16:creationId xmlns:a16="http://schemas.microsoft.com/office/drawing/2014/main" id="{42016F0E-36F6-F755-1A39-EA1EEA55F333}"/>
              </a:ext>
            </a:extLst>
          </p:cNvPr>
          <p:cNvSpPr txBox="1"/>
          <p:nvPr/>
        </p:nvSpPr>
        <p:spPr>
          <a:xfrm>
            <a:off x="9093310" y="4909919"/>
            <a:ext cx="2649700" cy="646331"/>
          </a:xfrm>
          <a:prstGeom prst="rect">
            <a:avLst/>
          </a:prstGeom>
          <a:noFill/>
        </p:spPr>
        <p:txBody>
          <a:bodyPr wrap="none" rtlCol="0">
            <a:spAutoFit/>
          </a:bodyPr>
          <a:lstStyle/>
          <a:p>
            <a:r>
              <a:rPr lang="en-US" sz="3600" b="1" dirty="0" err="1">
                <a:solidFill>
                  <a:srgbClr val="FA3660"/>
                </a:solidFill>
              </a:rPr>
              <a:t>Bidireccional</a:t>
            </a:r>
            <a:endParaRPr lang="es-CO" sz="3600" b="1" dirty="0">
              <a:solidFill>
                <a:srgbClr val="FA3660"/>
              </a:solidFill>
            </a:endParaRPr>
          </a:p>
        </p:txBody>
      </p:sp>
    </p:spTree>
    <p:extLst>
      <p:ext uri="{BB962C8B-B14F-4D97-AF65-F5344CB8AC3E}">
        <p14:creationId xmlns:p14="http://schemas.microsoft.com/office/powerpoint/2010/main" val="2245812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D1FD4-CC93-B415-041E-7D1BF46D40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F01F37D-4DA3-3330-5491-60E7A1F15372}"/>
              </a:ext>
            </a:extLst>
          </p:cNvPr>
          <p:cNvSpPr>
            <a:spLocks noGrp="1"/>
          </p:cNvSpPr>
          <p:nvPr>
            <p:ph type="title"/>
          </p:nvPr>
        </p:nvSpPr>
        <p:spPr/>
        <p:txBody>
          <a:bodyPr/>
          <a:lstStyle/>
          <a:p>
            <a:endParaRPr lang="es-CO"/>
          </a:p>
        </p:txBody>
      </p:sp>
      <p:sp>
        <p:nvSpPr>
          <p:cNvPr id="4" name="Marcador de número de diapositiva 3">
            <a:extLst>
              <a:ext uri="{FF2B5EF4-FFF2-40B4-BE49-F238E27FC236}">
                <a16:creationId xmlns:a16="http://schemas.microsoft.com/office/drawing/2014/main" id="{D6F9619F-BDC8-FB60-832F-B0414BBCC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59</a:t>
            </a:fld>
            <a:endParaRPr lang="es-CO"/>
          </a:p>
        </p:txBody>
      </p:sp>
      <p:pic>
        <p:nvPicPr>
          <p:cNvPr id="7" name="Imagen 6">
            <a:extLst>
              <a:ext uri="{FF2B5EF4-FFF2-40B4-BE49-F238E27FC236}">
                <a16:creationId xmlns:a16="http://schemas.microsoft.com/office/drawing/2014/main" id="{6AF7FC3E-4EFA-E995-2E7E-080984D128F5}"/>
              </a:ext>
            </a:extLst>
          </p:cNvPr>
          <p:cNvPicPr>
            <a:picLocks noChangeAspect="1"/>
          </p:cNvPicPr>
          <p:nvPr/>
        </p:nvPicPr>
        <p:blipFill>
          <a:blip r:embed="rId2"/>
          <a:stretch>
            <a:fillRect/>
          </a:stretch>
        </p:blipFill>
        <p:spPr>
          <a:xfrm>
            <a:off x="1871268" y="11154"/>
            <a:ext cx="10078486" cy="6178550"/>
          </a:xfrm>
          <a:prstGeom prst="rect">
            <a:avLst/>
          </a:prstGeom>
        </p:spPr>
      </p:pic>
    </p:spTree>
    <p:extLst>
      <p:ext uri="{BB962C8B-B14F-4D97-AF65-F5344CB8AC3E}">
        <p14:creationId xmlns:p14="http://schemas.microsoft.com/office/powerpoint/2010/main" val="249218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BAAEF6-174E-7FB4-C45D-D4C9FCAAE2A2}"/>
              </a:ext>
            </a:extLst>
          </p:cNvPr>
          <p:cNvSpPr>
            <a:spLocks noGrp="1"/>
          </p:cNvSpPr>
          <p:nvPr>
            <p:ph type="title"/>
          </p:nvPr>
        </p:nvSpPr>
        <p:spPr/>
        <p:txBody>
          <a:bodyPr/>
          <a:lstStyle/>
          <a:p>
            <a:r>
              <a:rPr lang="es-CO" dirty="0"/>
              <a:t>¿Qué cambió? (Opción 2)</a:t>
            </a:r>
          </a:p>
        </p:txBody>
      </p:sp>
      <p:sp>
        <p:nvSpPr>
          <p:cNvPr id="4" name="Marcador de número de diapositiva 3">
            <a:extLst>
              <a:ext uri="{FF2B5EF4-FFF2-40B4-BE49-F238E27FC236}">
                <a16:creationId xmlns:a16="http://schemas.microsoft.com/office/drawing/2014/main" id="{92132BA2-B2BA-18C6-381A-054EBC64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sp>
        <p:nvSpPr>
          <p:cNvPr id="5" name="Rectángulo 4">
            <a:extLst>
              <a:ext uri="{FF2B5EF4-FFF2-40B4-BE49-F238E27FC236}">
                <a16:creationId xmlns:a16="http://schemas.microsoft.com/office/drawing/2014/main" id="{230092D6-6340-1E7F-EE2F-FB25C60E6B40}"/>
              </a:ext>
            </a:extLst>
          </p:cNvPr>
          <p:cNvSpPr/>
          <p:nvPr/>
        </p:nvSpPr>
        <p:spPr>
          <a:xfrm>
            <a:off x="2076994" y="1240382"/>
            <a:ext cx="1924735" cy="49992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Versión Anterior</a:t>
            </a:r>
            <a:endParaRPr lang="es-CO" dirty="0"/>
          </a:p>
        </p:txBody>
      </p:sp>
      <p:pic>
        <p:nvPicPr>
          <p:cNvPr id="6" name="Imagen 5">
            <a:extLst>
              <a:ext uri="{FF2B5EF4-FFF2-40B4-BE49-F238E27FC236}">
                <a16:creationId xmlns:a16="http://schemas.microsoft.com/office/drawing/2014/main" id="{D6B5EBD5-735D-2332-AEDC-2B46EDACA70C}"/>
              </a:ext>
            </a:extLst>
          </p:cNvPr>
          <p:cNvPicPr>
            <a:picLocks noChangeAspect="1"/>
          </p:cNvPicPr>
          <p:nvPr/>
        </p:nvPicPr>
        <p:blipFill>
          <a:blip r:embed="rId2"/>
          <a:stretch>
            <a:fillRect/>
          </a:stretch>
        </p:blipFill>
        <p:spPr>
          <a:xfrm>
            <a:off x="2076994" y="1878145"/>
            <a:ext cx="4999852" cy="1695908"/>
          </a:xfrm>
          <a:prstGeom prst="rect">
            <a:avLst/>
          </a:prstGeom>
        </p:spPr>
      </p:pic>
      <p:sp>
        <p:nvSpPr>
          <p:cNvPr id="7" name="Rectángulo 6">
            <a:extLst>
              <a:ext uri="{FF2B5EF4-FFF2-40B4-BE49-F238E27FC236}">
                <a16:creationId xmlns:a16="http://schemas.microsoft.com/office/drawing/2014/main" id="{905BB27C-BCF9-CB4C-240B-6DD64DD57370}"/>
              </a:ext>
            </a:extLst>
          </p:cNvPr>
          <p:cNvSpPr/>
          <p:nvPr/>
        </p:nvSpPr>
        <p:spPr>
          <a:xfrm>
            <a:off x="9862725" y="2929072"/>
            <a:ext cx="1924735" cy="49992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Versión Nueva</a:t>
            </a:r>
            <a:endParaRPr lang="es-CO" dirty="0"/>
          </a:p>
        </p:txBody>
      </p:sp>
      <p:sp>
        <p:nvSpPr>
          <p:cNvPr id="8" name="Google Shape;536;p26">
            <a:extLst>
              <a:ext uri="{FF2B5EF4-FFF2-40B4-BE49-F238E27FC236}">
                <a16:creationId xmlns:a16="http://schemas.microsoft.com/office/drawing/2014/main" id="{C5E996B8-A05E-1965-27B2-72578308B9F5}"/>
              </a:ext>
            </a:extLst>
          </p:cNvPr>
          <p:cNvSpPr/>
          <p:nvPr/>
        </p:nvSpPr>
        <p:spPr>
          <a:xfrm>
            <a:off x="8681914" y="1878145"/>
            <a:ext cx="2093960" cy="851068"/>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1600" b="1" dirty="0">
                <a:solidFill>
                  <a:schemeClr val="bg1"/>
                </a:solidFill>
              </a:rPr>
              <a:t>Ahora hacemos </a:t>
            </a:r>
            <a:r>
              <a:rPr lang="es-CO" sz="1600" b="1" i="1" dirty="0" err="1">
                <a:solidFill>
                  <a:schemeClr val="bg1"/>
                </a:solidFill>
              </a:rPr>
              <a:t>eager</a:t>
            </a:r>
            <a:r>
              <a:rPr lang="es-CO" sz="1600" b="1" i="1" dirty="0">
                <a:solidFill>
                  <a:schemeClr val="bg1"/>
                </a:solidFill>
              </a:rPr>
              <a:t> </a:t>
            </a:r>
            <a:r>
              <a:rPr lang="es-CO" sz="1600" b="1" i="1" dirty="0" err="1">
                <a:solidFill>
                  <a:schemeClr val="bg1"/>
                </a:solidFill>
              </a:rPr>
              <a:t>loading</a:t>
            </a:r>
            <a:endParaRPr lang="es-CO" sz="1600" b="1" i="1" dirty="0">
              <a:solidFill>
                <a:schemeClr val="bg1"/>
              </a:solidFill>
            </a:endParaRPr>
          </a:p>
        </p:txBody>
      </p:sp>
      <p:pic>
        <p:nvPicPr>
          <p:cNvPr id="10" name="Imagen 9">
            <a:extLst>
              <a:ext uri="{FF2B5EF4-FFF2-40B4-BE49-F238E27FC236}">
                <a16:creationId xmlns:a16="http://schemas.microsoft.com/office/drawing/2014/main" id="{FEED3E57-B5C6-1540-D3D6-BCCC3E5099DE}"/>
              </a:ext>
            </a:extLst>
          </p:cNvPr>
          <p:cNvPicPr>
            <a:picLocks noChangeAspect="1"/>
          </p:cNvPicPr>
          <p:nvPr/>
        </p:nvPicPr>
        <p:blipFill>
          <a:blip r:embed="rId3"/>
          <a:stretch>
            <a:fillRect/>
          </a:stretch>
        </p:blipFill>
        <p:spPr>
          <a:xfrm>
            <a:off x="6542520" y="4303304"/>
            <a:ext cx="5244940" cy="1911707"/>
          </a:xfrm>
          <a:prstGeom prst="rect">
            <a:avLst/>
          </a:prstGeom>
        </p:spPr>
      </p:pic>
      <p:cxnSp>
        <p:nvCxnSpPr>
          <p:cNvPr id="11" name="Google Shape;537;p26">
            <a:extLst>
              <a:ext uri="{FF2B5EF4-FFF2-40B4-BE49-F238E27FC236}">
                <a16:creationId xmlns:a16="http://schemas.microsoft.com/office/drawing/2014/main" id="{82C18E59-73DB-8C66-C3F8-811915D41BB8}"/>
              </a:ext>
            </a:extLst>
          </p:cNvPr>
          <p:cNvCxnSpPr>
            <a:cxnSpLocks/>
          </p:cNvCxnSpPr>
          <p:nvPr/>
        </p:nvCxnSpPr>
        <p:spPr>
          <a:xfrm>
            <a:off x="9728894" y="2729213"/>
            <a:ext cx="0" cy="1582437"/>
          </a:xfrm>
          <a:prstGeom prst="straightConnector1">
            <a:avLst/>
          </a:prstGeom>
          <a:noFill/>
          <a:ln w="44450" cap="flat" cmpd="sng">
            <a:solidFill>
              <a:srgbClr val="D85C90"/>
            </a:solidFill>
            <a:prstDash val="solid"/>
            <a:round/>
            <a:headEnd type="none" w="sm" len="sm"/>
            <a:tailEnd type="triangle" w="med" len="med"/>
          </a:ln>
        </p:spPr>
      </p:cxnSp>
    </p:spTree>
    <p:extLst>
      <p:ext uri="{BB962C8B-B14F-4D97-AF65-F5344CB8AC3E}">
        <p14:creationId xmlns:p14="http://schemas.microsoft.com/office/powerpoint/2010/main" val="56336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D67D3-DD9D-4EDE-4E12-382A6A23111F}"/>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2A2708A-FB53-55C6-CDBF-8D994E15EC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60</a:t>
            </a:fld>
            <a:endParaRPr lang="es-CO"/>
          </a:p>
        </p:txBody>
      </p:sp>
      <p:graphicFrame>
        <p:nvGraphicFramePr>
          <p:cNvPr id="3" name="Tabla 2">
            <a:extLst>
              <a:ext uri="{FF2B5EF4-FFF2-40B4-BE49-F238E27FC236}">
                <a16:creationId xmlns:a16="http://schemas.microsoft.com/office/drawing/2014/main" id="{018F4AEC-3938-F711-9485-11FB5F56E64F}"/>
              </a:ext>
            </a:extLst>
          </p:cNvPr>
          <p:cNvGraphicFramePr>
            <a:graphicFrameLocks noGrp="1"/>
          </p:cNvGraphicFramePr>
          <p:nvPr>
            <p:extLst>
              <p:ext uri="{D42A27DB-BD31-4B8C-83A1-F6EECF244321}">
                <p14:modId xmlns:p14="http://schemas.microsoft.com/office/powerpoint/2010/main" val="4040462210"/>
              </p:ext>
            </p:extLst>
          </p:nvPr>
        </p:nvGraphicFramePr>
        <p:xfrm>
          <a:off x="1897062" y="235744"/>
          <a:ext cx="6256338" cy="3540760"/>
        </p:xfrm>
        <a:graphic>
          <a:graphicData uri="http://schemas.openxmlformats.org/drawingml/2006/table">
            <a:tbl>
              <a:tblPr/>
              <a:tblGrid>
                <a:gridCol w="6256338">
                  <a:extLst>
                    <a:ext uri="{9D8B030D-6E8A-4147-A177-3AD203B41FA5}">
                      <a16:colId xmlns:a16="http://schemas.microsoft.com/office/drawing/2014/main" val="3813044437"/>
                    </a:ext>
                  </a:extLst>
                </a:gridCol>
              </a:tblGrid>
              <a:tr h="2571750">
                <a:tc>
                  <a:txBody>
                    <a:bodyPr/>
                    <a:lstStyle/>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Entity</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Table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B4A7D6"/>
                          </a:solidFill>
                          <a:effectLst/>
                          <a:latin typeface="Courier New" panose="02070309020205020404" pitchFamily="49" charset="0"/>
                        </a:rPr>
                        <a:t> </a:t>
                      </a:r>
                      <a:r>
                        <a:rPr lang="en-US" sz="1600" b="0" i="0" u="none" strike="noStrike" dirty="0">
                          <a:solidFill>
                            <a:srgbClr val="F1C232"/>
                          </a:solidFill>
                          <a:effectLst/>
                          <a:latin typeface="Courier New" panose="02070309020205020404" pitchFamily="49" charset="0"/>
                        </a:rPr>
                        <a:t>“</a:t>
                      </a:r>
                      <a:r>
                        <a:rPr lang="en-US" sz="1600" b="0" i="0" u="none" strike="noStrike" dirty="0" err="1">
                          <a:solidFill>
                            <a:srgbClr val="F1C232"/>
                          </a:solidFill>
                          <a:effectLst/>
                          <a:latin typeface="Courier New" panose="02070309020205020404" pitchFamily="49" charset="0"/>
                        </a:rPr>
                        <a:t>carritos</a:t>
                      </a:r>
                      <a:r>
                        <a:rPr lang="en-US" sz="1600" b="0" i="0" u="none" strike="noStrike" dirty="0">
                          <a:solidFill>
                            <a:srgbClr val="F1C232"/>
                          </a:solidFill>
                          <a:effectLst/>
                          <a:latin typeface="Courier New" panose="02070309020205020404" pitchFamily="49" charset="0"/>
                        </a:rPr>
                        <a:t>”</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br>
                        <a:rPr lang="en-US" sz="1600" b="0" dirty="0">
                          <a:effectLst/>
                        </a:rPr>
                      </a:br>
                      <a:r>
                        <a:rPr lang="en-US" sz="1600" b="0" i="0" u="none" strike="noStrike" dirty="0">
                          <a:solidFill>
                            <a:srgbClr val="CC0000"/>
                          </a:solidFill>
                          <a:effectLst/>
                          <a:latin typeface="Courier New" panose="02070309020205020404" pitchFamily="49" charset="0"/>
                        </a:rPr>
                        <a:t>public </a:t>
                      </a:r>
                      <a:r>
                        <a:rPr lang="en-US" sz="1600" b="0" i="1" u="none" strike="noStrike" dirty="0">
                          <a:solidFill>
                            <a:srgbClr val="6D9EEB"/>
                          </a:solidFill>
                          <a:effectLst/>
                          <a:latin typeface="Courier New" panose="02070309020205020404" pitchFamily="49" charset="0"/>
                        </a:rPr>
                        <a:t>class </a:t>
                      </a:r>
                      <a:r>
                        <a:rPr lang="en-US" sz="1600" b="0" i="0" u="none" strike="noStrike" dirty="0" err="1">
                          <a:solidFill>
                            <a:srgbClr val="93C47D"/>
                          </a:solidFill>
                          <a:effectLst/>
                          <a:latin typeface="Courier New" panose="02070309020205020404" pitchFamily="49" charset="0"/>
                        </a:rPr>
                        <a:t>Carrito</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Id</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GeneratedValue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strategy</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generationType</a:t>
                      </a:r>
                      <a:r>
                        <a:rPr lang="en-US" sz="1600" b="0" i="0" u="none" strike="noStrike" dirty="0">
                          <a:solidFill>
                            <a:srgbClr val="939293"/>
                          </a:solidFill>
                          <a:effectLst/>
                          <a:latin typeface="Courier New" panose="02070309020205020404" pitchFamily="49" charset="0"/>
                        </a:rPr>
                        <a:t>.</a:t>
                      </a:r>
                      <a:r>
                        <a:rPr lang="en-US" sz="1600" b="0" i="0" u="none" strike="noStrike" dirty="0">
                          <a:solidFill>
                            <a:srgbClr val="B4A7D6"/>
                          </a:solidFill>
                          <a:effectLst/>
                          <a:latin typeface="Courier New" panose="02070309020205020404" pitchFamily="49" charset="0"/>
                        </a:rPr>
                        <a:t>INDENTITY</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Column</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F1C232"/>
                          </a:solidFill>
                          <a:effectLst/>
                          <a:latin typeface="Courier New" panose="02070309020205020404" pitchFamily="49" charset="0"/>
                        </a:rPr>
                        <a:t> “id”</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private </a:t>
                      </a:r>
                      <a:r>
                        <a:rPr lang="en-US" sz="1600" b="0" i="1" u="none" strike="noStrike" dirty="0">
                          <a:solidFill>
                            <a:srgbClr val="6D9EEB"/>
                          </a:solidFill>
                          <a:effectLst/>
                          <a:latin typeface="Courier New" panose="02070309020205020404" pitchFamily="49" charset="0"/>
                        </a:rPr>
                        <a:t>Long </a:t>
                      </a:r>
                      <a:r>
                        <a:rPr lang="en-US" sz="1600" b="0" i="0" u="none" strike="noStrike" dirty="0">
                          <a:solidFill>
                            <a:srgbClr val="FFFFFF"/>
                          </a:solidFill>
                          <a:effectLst/>
                          <a:latin typeface="Courier New" panose="02070309020205020404" pitchFamily="49" charset="0"/>
                        </a:rPr>
                        <a:t>id;</a:t>
                      </a:r>
                      <a:endParaRPr lang="en-US" sz="1600" b="0" dirty="0">
                        <a:effectLst/>
                      </a:endParaRPr>
                    </a:p>
                    <a:p>
                      <a:pPr rtl="0" fontAlgn="base"/>
                      <a:br>
                        <a:rPr lang="en-US" sz="1600" b="0" dirty="0">
                          <a:effectLst/>
                        </a:rPr>
                      </a:b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OnetoMany</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cascade = </a:t>
                      </a:r>
                      <a:r>
                        <a:rPr lang="en-US" sz="1600" b="0" i="0" u="none" strike="noStrike" dirty="0" err="1">
                          <a:solidFill>
                            <a:srgbClr val="6D9EEB"/>
                          </a:solidFill>
                          <a:effectLst/>
                          <a:latin typeface="Courier New" panose="02070309020205020404" pitchFamily="49" charset="0"/>
                        </a:rPr>
                        <a:t>CascadeType.</a:t>
                      </a:r>
                      <a:r>
                        <a:rPr lang="en-US" sz="1600" b="0" i="0" u="none" strike="noStrike" dirty="0" err="1">
                          <a:solidFill>
                            <a:srgbClr val="B4A7D6"/>
                          </a:solidFill>
                          <a:effectLst/>
                          <a:latin typeface="Courier New" panose="02070309020205020404" pitchFamily="49" charset="0"/>
                        </a:rPr>
                        <a:t>ALL</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JoinColumn</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 </a:t>
                      </a:r>
                      <a:r>
                        <a:rPr lang="en-US" sz="1600" b="0" i="0" u="none" strike="noStrike" dirty="0">
                          <a:solidFill>
                            <a:srgbClr val="6D9EEB"/>
                          </a:solidFill>
                          <a:effectLst/>
                          <a:latin typeface="Courier New" panose="02070309020205020404" pitchFamily="49" charset="0"/>
                        </a:rPr>
                        <a:t>“</a:t>
                      </a:r>
                      <a:r>
                        <a:rPr lang="en-US" sz="1600" b="0" i="0" u="none" strike="noStrike" dirty="0" err="1">
                          <a:solidFill>
                            <a:srgbClr val="6D9EEB"/>
                          </a:solidFill>
                          <a:effectLst/>
                          <a:latin typeface="Courier New" panose="02070309020205020404" pitchFamily="49" charset="0"/>
                        </a:rPr>
                        <a:t>carrito_id</a:t>
                      </a:r>
                      <a:r>
                        <a:rPr lang="en-US" sz="1600" b="0" i="0" u="none" strike="noStrike" dirty="0">
                          <a:solidFill>
                            <a:srgbClr val="6D9EEB"/>
                          </a:solidFill>
                          <a:effectLst/>
                          <a:latin typeface="Courier New" panose="02070309020205020404" pitchFamily="49" charset="0"/>
                        </a:rPr>
                        <a:t>”</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private </a:t>
                      </a:r>
                      <a:r>
                        <a:rPr lang="en-US" sz="1600" b="0" i="1" u="none" strike="noStrike" dirty="0">
                          <a:solidFill>
                            <a:srgbClr val="6D9EEB"/>
                          </a:solidFill>
                          <a:effectLst/>
                          <a:latin typeface="Courier New" panose="02070309020205020404" pitchFamily="49" charset="0"/>
                        </a:rPr>
                        <a:t>Set </a:t>
                      </a:r>
                      <a:r>
                        <a:rPr lang="en-US" sz="1600" b="0" i="0" u="none" strike="noStrike" dirty="0">
                          <a:solidFill>
                            <a:srgbClr val="FFFFFF"/>
                          </a:solidFill>
                          <a:effectLst/>
                          <a:latin typeface="Courier New" panose="02070309020205020404" pitchFamily="49" charset="0"/>
                        </a:rPr>
                        <a:t>&lt;</a:t>
                      </a:r>
                      <a:r>
                        <a:rPr lang="en-US" sz="1600" b="0" i="1" u="none" strike="noStrike" dirty="0">
                          <a:solidFill>
                            <a:srgbClr val="6D9EEB"/>
                          </a:solidFill>
                          <a:effectLst/>
                          <a:latin typeface="Courier New" panose="02070309020205020404" pitchFamily="49" charset="0"/>
                        </a:rPr>
                        <a:t>Item</a:t>
                      </a:r>
                      <a:r>
                        <a:rPr lang="en-US" sz="1600" b="0" i="0" u="none" strike="noStrike" dirty="0">
                          <a:solidFill>
                            <a:srgbClr val="FFFFFF"/>
                          </a:solidFill>
                          <a:effectLst/>
                          <a:latin typeface="Courier New" panose="02070309020205020404" pitchFamily="49" charset="0"/>
                        </a:rPr>
                        <a:t>&gt; items;</a:t>
                      </a:r>
                      <a:endParaRPr lang="en-US" sz="1600" b="0" dirty="0">
                        <a:effectLst/>
                      </a:endParaRPr>
                    </a:p>
                    <a:p>
                      <a:pPr rtl="0" fontAlgn="base"/>
                      <a:br>
                        <a:rPr lang="en-US" sz="1600" b="0" i="1" u="none" strike="noStrike" dirty="0">
                          <a:solidFill>
                            <a:srgbClr val="FFFFFF"/>
                          </a:solidFill>
                          <a:effectLst/>
                          <a:latin typeface="Courier New" panose="02070309020205020404" pitchFamily="49" charset="0"/>
                        </a:rPr>
                      </a:br>
                      <a:r>
                        <a:rPr lang="en-US" sz="1600" b="0" i="1" u="none" strike="noStrike" dirty="0">
                          <a:solidFill>
                            <a:srgbClr val="FFFFFF"/>
                          </a:solidFill>
                          <a:effectLst/>
                          <a:latin typeface="Courier New" panose="02070309020205020404" pitchFamily="49" charset="0"/>
                        </a:rPr>
                        <a:t>}</a:t>
                      </a:r>
                      <a:endParaRPr lang="en-US" sz="1600"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853021627"/>
                  </a:ext>
                </a:extLst>
              </a:tr>
            </a:tbl>
          </a:graphicData>
        </a:graphic>
      </p:graphicFrame>
      <p:sp>
        <p:nvSpPr>
          <p:cNvPr id="6" name="CuadroTexto 5">
            <a:extLst>
              <a:ext uri="{FF2B5EF4-FFF2-40B4-BE49-F238E27FC236}">
                <a16:creationId xmlns:a16="http://schemas.microsoft.com/office/drawing/2014/main" id="{EAC10E48-CA2C-F064-C4BA-3A17F0E5180D}"/>
              </a:ext>
            </a:extLst>
          </p:cNvPr>
          <p:cNvSpPr txBox="1"/>
          <p:nvPr/>
        </p:nvSpPr>
        <p:spPr>
          <a:xfrm>
            <a:off x="8388350" y="128687"/>
            <a:ext cx="3421704" cy="3754874"/>
          </a:xfrm>
          <a:prstGeom prst="rect">
            <a:avLst/>
          </a:prstGeom>
          <a:solidFill>
            <a:srgbClr val="FA3660"/>
          </a:solidFill>
        </p:spPr>
        <p:txBody>
          <a:bodyPr wrap="square">
            <a:spAutoFit/>
          </a:bodyPr>
          <a:lstStyle/>
          <a:p>
            <a:r>
              <a:rPr lang="es-ES" sz="1400" i="0" u="none" strike="noStrike" dirty="0">
                <a:effectLst/>
                <a:latin typeface="Proxima Nova"/>
              </a:rPr>
              <a:t>Para realizar una relación uno a muchos unidireccional usamos la anotación </a:t>
            </a:r>
            <a:r>
              <a:rPr lang="es-ES" sz="1400" b="1" i="0" u="none" strike="noStrike" dirty="0">
                <a:effectLst/>
                <a:latin typeface="Proxima Nova"/>
              </a:rPr>
              <a:t>@OneToMany</a:t>
            </a:r>
            <a:r>
              <a:rPr lang="es-ES" sz="1400" i="0" u="none" strike="noStrike" dirty="0">
                <a:effectLst/>
                <a:latin typeface="Proxima Nova"/>
              </a:rPr>
              <a:t>. </a:t>
            </a:r>
          </a:p>
          <a:p>
            <a:endParaRPr lang="es-ES" sz="1400" dirty="0">
              <a:latin typeface="Proxima Nova"/>
            </a:endParaRPr>
          </a:p>
          <a:p>
            <a:r>
              <a:rPr lang="es-ES" sz="1400" i="0" u="none" strike="noStrike" dirty="0">
                <a:effectLst/>
                <a:latin typeface="Proxima Nova"/>
              </a:rPr>
              <a:t>La anotación </a:t>
            </a:r>
            <a:r>
              <a:rPr lang="es-ES" sz="1400" b="1" i="0" u="none" strike="noStrike" dirty="0">
                <a:effectLst/>
                <a:latin typeface="Proxima Nova"/>
              </a:rPr>
              <a:t>@JoinColumn</a:t>
            </a:r>
            <a:r>
              <a:rPr lang="es-ES" sz="1400" i="0" u="none" strike="noStrike" dirty="0">
                <a:effectLst/>
                <a:latin typeface="Proxima Nova"/>
              </a:rPr>
              <a:t> estará ubicada del lado “</a:t>
            </a:r>
            <a:r>
              <a:rPr lang="es-ES" sz="1400" i="0" u="none" strike="noStrike" dirty="0" err="1">
                <a:effectLst/>
                <a:latin typeface="Proxima Nova"/>
              </a:rPr>
              <a:t>one</a:t>
            </a:r>
            <a:r>
              <a:rPr lang="es-ES" sz="1400" i="0" u="none" strike="noStrike" dirty="0">
                <a:effectLst/>
                <a:latin typeface="Proxima Nova"/>
              </a:rPr>
              <a:t>” de la relación, pero hace referencia a la tabla en la base de datos del “</a:t>
            </a:r>
            <a:r>
              <a:rPr lang="es-ES" sz="1400" i="0" u="none" strike="noStrike" dirty="0" err="1">
                <a:effectLst/>
                <a:latin typeface="Proxima Nova"/>
              </a:rPr>
              <a:t>many</a:t>
            </a:r>
            <a:r>
              <a:rPr lang="es-ES" sz="1400" i="0" u="none" strike="noStrike" dirty="0">
                <a:effectLst/>
                <a:latin typeface="Proxima Nova"/>
              </a:rPr>
              <a:t>” de esta. Por ejemplo, tenemos dos tablas: Carrito e </a:t>
            </a:r>
            <a:r>
              <a:rPr lang="es-ES" sz="1400" i="0" u="none" strike="noStrike" dirty="0" err="1">
                <a:effectLst/>
                <a:latin typeface="Proxima Nova"/>
              </a:rPr>
              <a:t>Items</a:t>
            </a:r>
            <a:r>
              <a:rPr lang="es-ES" sz="1400" i="0" u="none" strike="noStrike" dirty="0">
                <a:effectLst/>
                <a:latin typeface="Proxima Nova"/>
              </a:rPr>
              <a:t>. </a:t>
            </a:r>
          </a:p>
          <a:p>
            <a:endParaRPr lang="es-ES" sz="1400" dirty="0">
              <a:latin typeface="Proxima Nova"/>
            </a:endParaRPr>
          </a:p>
          <a:p>
            <a:r>
              <a:rPr lang="es-ES" sz="1400" i="0" u="none" strike="noStrike" dirty="0">
                <a:effectLst/>
                <a:latin typeface="Proxima Nova"/>
              </a:rPr>
              <a:t>Cada una de estas tablas tendrá su respectiva clase en el modelo de entidades, la anotación @</a:t>
            </a:r>
            <a:r>
              <a:rPr lang="es-ES" sz="1400" b="1" i="0" u="none" strike="noStrike" dirty="0">
                <a:effectLst/>
                <a:latin typeface="Proxima Nova"/>
              </a:rPr>
              <a:t>JoinColumn </a:t>
            </a:r>
            <a:r>
              <a:rPr lang="es-ES" sz="1400" i="0" u="none" strike="noStrike" dirty="0">
                <a:effectLst/>
                <a:latin typeface="Proxima Nova"/>
              </a:rPr>
              <a:t>es usada en la clase Carrito referenciando a la FK (</a:t>
            </a:r>
            <a:r>
              <a:rPr lang="es-ES" sz="1400" i="0" u="none" strike="noStrike" dirty="0" err="1">
                <a:effectLst/>
                <a:latin typeface="Proxima Nova"/>
              </a:rPr>
              <a:t>carrito_id</a:t>
            </a:r>
            <a:r>
              <a:rPr lang="es-ES" sz="1400" i="0" u="none" strike="noStrike" dirty="0">
                <a:effectLst/>
                <a:latin typeface="Proxima Nova"/>
              </a:rPr>
              <a:t>) de la tabla </a:t>
            </a:r>
            <a:r>
              <a:rPr lang="es-ES" sz="1400" i="0" u="none" strike="noStrike" dirty="0" err="1">
                <a:effectLst/>
                <a:latin typeface="Proxima Nova"/>
              </a:rPr>
              <a:t>Items</a:t>
            </a:r>
            <a:r>
              <a:rPr lang="es-ES" sz="1400" i="0" u="none" strike="noStrike" dirty="0">
                <a:effectLst/>
                <a:latin typeface="Proxima Nova"/>
              </a:rPr>
              <a:t>.</a:t>
            </a:r>
            <a:endParaRPr lang="es-CO" sz="1400" dirty="0"/>
          </a:p>
        </p:txBody>
      </p:sp>
      <p:graphicFrame>
        <p:nvGraphicFramePr>
          <p:cNvPr id="8" name="Tabla 7">
            <a:extLst>
              <a:ext uri="{FF2B5EF4-FFF2-40B4-BE49-F238E27FC236}">
                <a16:creationId xmlns:a16="http://schemas.microsoft.com/office/drawing/2014/main" id="{CCFE8EEE-10FF-EDFB-162F-0AC11A67B5F7}"/>
              </a:ext>
            </a:extLst>
          </p:cNvPr>
          <p:cNvGraphicFramePr>
            <a:graphicFrameLocks noGrp="1"/>
          </p:cNvGraphicFramePr>
          <p:nvPr>
            <p:extLst>
              <p:ext uri="{D42A27DB-BD31-4B8C-83A1-F6EECF244321}">
                <p14:modId xmlns:p14="http://schemas.microsoft.com/office/powerpoint/2010/main" val="3651042080"/>
              </p:ext>
            </p:extLst>
          </p:nvPr>
        </p:nvGraphicFramePr>
        <p:xfrm>
          <a:off x="1931987" y="3883561"/>
          <a:ext cx="6456363" cy="2809240"/>
        </p:xfrm>
        <a:graphic>
          <a:graphicData uri="http://schemas.openxmlformats.org/drawingml/2006/table">
            <a:tbl>
              <a:tblPr/>
              <a:tblGrid>
                <a:gridCol w="6456363">
                  <a:extLst>
                    <a:ext uri="{9D8B030D-6E8A-4147-A177-3AD203B41FA5}">
                      <a16:colId xmlns:a16="http://schemas.microsoft.com/office/drawing/2014/main" val="197106260"/>
                    </a:ext>
                  </a:extLst>
                </a:gridCol>
              </a:tblGrid>
              <a:tr h="2738695">
                <a:tc>
                  <a:txBody>
                    <a:bodyPr/>
                    <a:lstStyle/>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Entity</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Table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B4A7D6"/>
                          </a:solidFill>
                          <a:effectLst/>
                          <a:latin typeface="Courier New" panose="02070309020205020404" pitchFamily="49" charset="0"/>
                        </a:rPr>
                        <a:t> </a:t>
                      </a:r>
                      <a:r>
                        <a:rPr lang="en-US" sz="1600" b="0" i="0" u="none" strike="noStrike" dirty="0">
                          <a:solidFill>
                            <a:srgbClr val="F1C232"/>
                          </a:solidFill>
                          <a:effectLst/>
                          <a:latin typeface="Courier New" panose="02070309020205020404" pitchFamily="49" charset="0"/>
                        </a:rPr>
                        <a:t>“items”</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br>
                        <a:rPr lang="en-US" sz="1600" b="0" dirty="0">
                          <a:effectLst/>
                        </a:rPr>
                      </a:br>
                      <a:r>
                        <a:rPr lang="en-US" sz="1600" b="0" i="0" u="none" strike="noStrike" dirty="0">
                          <a:solidFill>
                            <a:srgbClr val="CC0000"/>
                          </a:solidFill>
                          <a:effectLst/>
                          <a:latin typeface="Courier New" panose="02070309020205020404" pitchFamily="49" charset="0"/>
                        </a:rPr>
                        <a:t>public </a:t>
                      </a:r>
                      <a:r>
                        <a:rPr lang="en-US" sz="1600" b="0" i="1" u="none" strike="noStrike" dirty="0">
                          <a:solidFill>
                            <a:srgbClr val="6D9EEB"/>
                          </a:solidFill>
                          <a:effectLst/>
                          <a:latin typeface="Courier New" panose="02070309020205020404" pitchFamily="49" charset="0"/>
                        </a:rPr>
                        <a:t>class </a:t>
                      </a:r>
                      <a:r>
                        <a:rPr lang="en-US" sz="1600" b="0" i="0" u="none" strike="noStrike" dirty="0">
                          <a:solidFill>
                            <a:srgbClr val="93C47D"/>
                          </a:solidFill>
                          <a:effectLst/>
                          <a:latin typeface="Courier New" panose="02070309020205020404" pitchFamily="49" charset="0"/>
                        </a:rPr>
                        <a:t>Item </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br>
                        <a:rPr lang="en-US" sz="1600" b="0" dirty="0">
                          <a:effectLst/>
                        </a:rPr>
                      </a:b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Id</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GeneratedValue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strategy </a:t>
                      </a:r>
                      <a:r>
                        <a:rPr lang="en-US" sz="1600" b="0" i="0" u="none" strike="noStrike" dirty="0">
                          <a:solidFill>
                            <a:srgbClr val="CC0000"/>
                          </a:solidFill>
                          <a:effectLst/>
                          <a:latin typeface="Courier New" panose="02070309020205020404" pitchFamily="49" charset="0"/>
                        </a:rPr>
                        <a:t>= </a:t>
                      </a:r>
                      <a:r>
                        <a:rPr lang="en-US" sz="1600" b="0" i="0" u="none" strike="noStrike" dirty="0" err="1">
                          <a:solidFill>
                            <a:srgbClr val="6D9EEB"/>
                          </a:solidFill>
                          <a:effectLst/>
                          <a:latin typeface="Courier New" panose="02070309020205020404" pitchFamily="49" charset="0"/>
                        </a:rPr>
                        <a:t>generationType</a:t>
                      </a:r>
                      <a:r>
                        <a:rPr lang="en-US" sz="1600" b="0" i="0" u="none" strike="noStrike" dirty="0" err="1">
                          <a:solidFill>
                            <a:srgbClr val="939293"/>
                          </a:solidFill>
                          <a:effectLst/>
                          <a:latin typeface="Courier New" panose="02070309020205020404" pitchFamily="49" charset="0"/>
                        </a:rPr>
                        <a:t>.</a:t>
                      </a:r>
                      <a:r>
                        <a:rPr lang="en-US" sz="1600" b="0" i="0" u="none" strike="noStrike" dirty="0" err="1">
                          <a:solidFill>
                            <a:srgbClr val="B4A7D6"/>
                          </a:solidFill>
                          <a:effectLst/>
                          <a:latin typeface="Courier New" panose="02070309020205020404" pitchFamily="49" charset="0"/>
                        </a:rPr>
                        <a:t>IDENTITY</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Column</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F1C232"/>
                          </a:solidFill>
                          <a:effectLst/>
                          <a:latin typeface="Courier New" panose="02070309020205020404" pitchFamily="49" charset="0"/>
                        </a:rPr>
                        <a:t> “id”</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private </a:t>
                      </a:r>
                      <a:r>
                        <a:rPr lang="en-US" sz="1600" b="0" i="1" u="none" strike="noStrike" dirty="0">
                          <a:solidFill>
                            <a:srgbClr val="6D9EEB"/>
                          </a:solidFill>
                          <a:effectLst/>
                          <a:latin typeface="Courier New" panose="02070309020205020404" pitchFamily="49" charset="0"/>
                        </a:rPr>
                        <a:t>Long </a:t>
                      </a:r>
                      <a:r>
                        <a:rPr lang="en-US" sz="1600" b="0" i="0" u="none" strike="noStrike" dirty="0">
                          <a:solidFill>
                            <a:srgbClr val="FFFFFF"/>
                          </a:solidFill>
                          <a:effectLst/>
                          <a:latin typeface="Courier New" panose="02070309020205020404" pitchFamily="49" charset="0"/>
                        </a:rPr>
                        <a:t>id;</a:t>
                      </a:r>
                      <a:endParaRPr lang="en-US" sz="1600" b="0" dirty="0">
                        <a:effectLst/>
                      </a:endParaRPr>
                    </a:p>
                    <a:p>
                      <a:pPr rtl="0" fontAlgn="base"/>
                      <a:br>
                        <a:rPr lang="en-US" sz="1600" b="0" i="1" u="none" strike="noStrike" dirty="0">
                          <a:solidFill>
                            <a:srgbClr val="FFFFFF"/>
                          </a:solidFill>
                          <a:effectLst/>
                          <a:latin typeface="Courier New" panose="02070309020205020404" pitchFamily="49" charset="0"/>
                        </a:rPr>
                      </a:br>
                      <a:r>
                        <a:rPr lang="en-US" sz="1600" b="0" i="1" u="none" strike="noStrike" dirty="0">
                          <a:solidFill>
                            <a:srgbClr val="FFFFFF"/>
                          </a:solidFill>
                          <a:effectLst/>
                          <a:latin typeface="Courier New" panose="02070309020205020404" pitchFamily="49" charset="0"/>
                        </a:rPr>
                        <a:t>}</a:t>
                      </a:r>
                      <a:endParaRPr lang="en-US" sz="1600"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08339689"/>
                  </a:ext>
                </a:extLst>
              </a:tr>
            </a:tbl>
          </a:graphicData>
        </a:graphic>
      </p:graphicFrame>
      <p:sp>
        <p:nvSpPr>
          <p:cNvPr id="10" name="CuadroTexto 9">
            <a:extLst>
              <a:ext uri="{FF2B5EF4-FFF2-40B4-BE49-F238E27FC236}">
                <a16:creationId xmlns:a16="http://schemas.microsoft.com/office/drawing/2014/main" id="{12BE8D3A-4F8E-E692-45BB-B3C52EA4DF31}"/>
              </a:ext>
            </a:extLst>
          </p:cNvPr>
          <p:cNvSpPr txBox="1"/>
          <p:nvPr/>
        </p:nvSpPr>
        <p:spPr>
          <a:xfrm>
            <a:off x="8572500" y="4492536"/>
            <a:ext cx="3561982" cy="1754326"/>
          </a:xfrm>
          <a:prstGeom prst="rect">
            <a:avLst/>
          </a:prstGeom>
          <a:solidFill>
            <a:srgbClr val="F7B224"/>
          </a:solidFill>
        </p:spPr>
        <p:txBody>
          <a:bodyPr wrap="square">
            <a:spAutoFit/>
          </a:bodyPr>
          <a:lstStyle/>
          <a:p>
            <a:r>
              <a:rPr lang="es-ES" b="0" i="0" dirty="0">
                <a:effectLst/>
                <a:latin typeface="Proxima Nova"/>
              </a:rPr>
              <a:t>En este código podemos observar que </a:t>
            </a:r>
            <a:r>
              <a:rPr lang="es-ES" b="0" i="0" dirty="0" err="1">
                <a:effectLst/>
                <a:latin typeface="Proxima Nova"/>
              </a:rPr>
              <a:t>Item</a:t>
            </a:r>
            <a:r>
              <a:rPr lang="es-ES" b="0" i="0" dirty="0">
                <a:effectLst/>
                <a:latin typeface="Proxima Nova"/>
              </a:rPr>
              <a:t> no tiene asociado ningún atributo del tipo Carrito, ya que la navegabilidad de la relación es de Carrito hacia </a:t>
            </a:r>
            <a:r>
              <a:rPr lang="es-ES" b="0" i="0" dirty="0" err="1">
                <a:effectLst/>
                <a:latin typeface="Proxima Nova"/>
              </a:rPr>
              <a:t>Item</a:t>
            </a:r>
            <a:r>
              <a:rPr lang="es-ES" b="0" i="0" dirty="0">
                <a:effectLst/>
                <a:latin typeface="Proxima Nova"/>
              </a:rPr>
              <a:t> solamente.</a:t>
            </a:r>
            <a:endParaRPr lang="es-CO" dirty="0"/>
          </a:p>
        </p:txBody>
      </p:sp>
      <p:sp>
        <p:nvSpPr>
          <p:cNvPr id="12" name="CuadroTexto 11">
            <a:extLst>
              <a:ext uri="{FF2B5EF4-FFF2-40B4-BE49-F238E27FC236}">
                <a16:creationId xmlns:a16="http://schemas.microsoft.com/office/drawing/2014/main" id="{1E17954B-3043-18AE-933D-FA5BADA795C7}"/>
              </a:ext>
            </a:extLst>
          </p:cNvPr>
          <p:cNvSpPr txBox="1"/>
          <p:nvPr/>
        </p:nvSpPr>
        <p:spPr>
          <a:xfrm>
            <a:off x="6096000" y="3976950"/>
            <a:ext cx="1914525" cy="369332"/>
          </a:xfrm>
          <a:prstGeom prst="rect">
            <a:avLst/>
          </a:prstGeom>
          <a:noFill/>
        </p:spPr>
        <p:txBody>
          <a:bodyPr wrap="square">
            <a:spAutoFit/>
          </a:bodyPr>
          <a:lstStyle/>
          <a:p>
            <a:r>
              <a:rPr lang="es-CO" b="1" i="0" dirty="0">
                <a:solidFill>
                  <a:srgbClr val="F22558"/>
                </a:solidFill>
                <a:effectLst/>
                <a:latin typeface="Rubik" panose="020B0604020202020204" charset="-79"/>
                <a:cs typeface="Rubik" panose="020B0604020202020204" charset="-79"/>
              </a:rPr>
              <a:t>Unidireccional</a:t>
            </a:r>
            <a:endParaRPr lang="es-CO" dirty="0"/>
          </a:p>
        </p:txBody>
      </p:sp>
    </p:spTree>
    <p:extLst>
      <p:ext uri="{BB962C8B-B14F-4D97-AF65-F5344CB8AC3E}">
        <p14:creationId xmlns:p14="http://schemas.microsoft.com/office/powerpoint/2010/main" val="1495294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048FA-1C3E-9061-9B2F-F5D8DFAE93AE}"/>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53AC3CA-27F8-3FB2-65C2-B267E3CD09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61</a:t>
            </a:fld>
            <a:endParaRPr lang="es-CO"/>
          </a:p>
        </p:txBody>
      </p:sp>
      <p:graphicFrame>
        <p:nvGraphicFramePr>
          <p:cNvPr id="3" name="Tabla 2">
            <a:extLst>
              <a:ext uri="{FF2B5EF4-FFF2-40B4-BE49-F238E27FC236}">
                <a16:creationId xmlns:a16="http://schemas.microsoft.com/office/drawing/2014/main" id="{E498C135-4745-982D-9FBA-CF0EFEE29011}"/>
              </a:ext>
            </a:extLst>
          </p:cNvPr>
          <p:cNvGraphicFramePr>
            <a:graphicFrameLocks noGrp="1"/>
          </p:cNvGraphicFramePr>
          <p:nvPr>
            <p:extLst>
              <p:ext uri="{D42A27DB-BD31-4B8C-83A1-F6EECF244321}">
                <p14:modId xmlns:p14="http://schemas.microsoft.com/office/powerpoint/2010/main" val="1655363339"/>
              </p:ext>
            </p:extLst>
          </p:nvPr>
        </p:nvGraphicFramePr>
        <p:xfrm>
          <a:off x="1897062" y="235744"/>
          <a:ext cx="6256338" cy="3540760"/>
        </p:xfrm>
        <a:graphic>
          <a:graphicData uri="http://schemas.openxmlformats.org/drawingml/2006/table">
            <a:tbl>
              <a:tblPr/>
              <a:tblGrid>
                <a:gridCol w="6256338">
                  <a:extLst>
                    <a:ext uri="{9D8B030D-6E8A-4147-A177-3AD203B41FA5}">
                      <a16:colId xmlns:a16="http://schemas.microsoft.com/office/drawing/2014/main" val="3813044437"/>
                    </a:ext>
                  </a:extLst>
                </a:gridCol>
              </a:tblGrid>
              <a:tr h="2571750">
                <a:tc>
                  <a:txBody>
                    <a:bodyPr/>
                    <a:lstStyle/>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Entity</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Table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B4A7D6"/>
                          </a:solidFill>
                          <a:effectLst/>
                          <a:latin typeface="Courier New" panose="02070309020205020404" pitchFamily="49" charset="0"/>
                        </a:rPr>
                        <a:t> </a:t>
                      </a:r>
                      <a:r>
                        <a:rPr lang="en-US" sz="1600" b="0" i="0" u="none" strike="noStrike" dirty="0">
                          <a:solidFill>
                            <a:srgbClr val="F1C232"/>
                          </a:solidFill>
                          <a:effectLst/>
                          <a:latin typeface="Courier New" panose="02070309020205020404" pitchFamily="49" charset="0"/>
                        </a:rPr>
                        <a:t>“</a:t>
                      </a:r>
                      <a:r>
                        <a:rPr lang="en-US" sz="1600" b="0" i="0" u="none" strike="noStrike" dirty="0" err="1">
                          <a:solidFill>
                            <a:srgbClr val="F1C232"/>
                          </a:solidFill>
                          <a:effectLst/>
                          <a:latin typeface="Courier New" panose="02070309020205020404" pitchFamily="49" charset="0"/>
                        </a:rPr>
                        <a:t>carritos</a:t>
                      </a:r>
                      <a:r>
                        <a:rPr lang="en-US" sz="1600" b="0" i="0" u="none" strike="noStrike" dirty="0">
                          <a:solidFill>
                            <a:srgbClr val="F1C232"/>
                          </a:solidFill>
                          <a:effectLst/>
                          <a:latin typeface="Courier New" panose="02070309020205020404" pitchFamily="49" charset="0"/>
                        </a:rPr>
                        <a:t>”</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br>
                        <a:rPr lang="en-US" sz="1600" b="0" dirty="0">
                          <a:effectLst/>
                        </a:rPr>
                      </a:br>
                      <a:r>
                        <a:rPr lang="en-US" sz="1600" b="0" i="0" u="none" strike="noStrike" dirty="0">
                          <a:solidFill>
                            <a:srgbClr val="CC0000"/>
                          </a:solidFill>
                          <a:effectLst/>
                          <a:latin typeface="Courier New" panose="02070309020205020404" pitchFamily="49" charset="0"/>
                        </a:rPr>
                        <a:t>public </a:t>
                      </a:r>
                      <a:r>
                        <a:rPr lang="en-US" sz="1600" b="0" i="1" u="none" strike="noStrike" dirty="0">
                          <a:solidFill>
                            <a:srgbClr val="6D9EEB"/>
                          </a:solidFill>
                          <a:effectLst/>
                          <a:latin typeface="Courier New" panose="02070309020205020404" pitchFamily="49" charset="0"/>
                        </a:rPr>
                        <a:t>class </a:t>
                      </a:r>
                      <a:r>
                        <a:rPr lang="en-US" sz="1600" b="0" i="0" u="none" strike="noStrike" dirty="0" err="1">
                          <a:solidFill>
                            <a:srgbClr val="93C47D"/>
                          </a:solidFill>
                          <a:effectLst/>
                          <a:latin typeface="Courier New" panose="02070309020205020404" pitchFamily="49" charset="0"/>
                        </a:rPr>
                        <a:t>Carrito</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Id</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GeneratedValue</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strategy</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generationType</a:t>
                      </a:r>
                      <a:r>
                        <a:rPr lang="en-US" sz="1600" b="0" i="0" u="none" strike="noStrike" dirty="0">
                          <a:solidFill>
                            <a:srgbClr val="939293"/>
                          </a:solidFill>
                          <a:effectLst/>
                          <a:latin typeface="Courier New" panose="02070309020205020404" pitchFamily="49" charset="0"/>
                        </a:rPr>
                        <a:t>.</a:t>
                      </a:r>
                      <a:r>
                        <a:rPr lang="en-US" sz="1600" b="0" i="0" u="none" strike="noStrike" dirty="0">
                          <a:solidFill>
                            <a:srgbClr val="B4A7D6"/>
                          </a:solidFill>
                          <a:effectLst/>
                          <a:latin typeface="Courier New" panose="02070309020205020404" pitchFamily="49" charset="0"/>
                        </a:rPr>
                        <a:t>INDENTITY</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Column</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name </a:t>
                      </a: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F1C232"/>
                          </a:solidFill>
                          <a:effectLst/>
                          <a:latin typeface="Courier New" panose="02070309020205020404" pitchFamily="49" charset="0"/>
                        </a:rPr>
                        <a:t> “id”</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private </a:t>
                      </a:r>
                      <a:r>
                        <a:rPr lang="en-US" sz="1600" b="0" i="1" u="none" strike="noStrike" dirty="0">
                          <a:solidFill>
                            <a:srgbClr val="6D9EEB"/>
                          </a:solidFill>
                          <a:effectLst/>
                          <a:latin typeface="Courier New" panose="02070309020205020404" pitchFamily="49" charset="0"/>
                        </a:rPr>
                        <a:t>Long </a:t>
                      </a:r>
                      <a:r>
                        <a:rPr lang="en-US" sz="1600" b="0" i="0" u="none" strike="noStrike" dirty="0">
                          <a:solidFill>
                            <a:srgbClr val="FFFFFF"/>
                          </a:solidFill>
                          <a:effectLst/>
                          <a:latin typeface="Courier New" panose="02070309020205020404" pitchFamily="49" charset="0"/>
                        </a:rPr>
                        <a:t>id;</a:t>
                      </a:r>
                      <a:endParaRPr lang="en-US" sz="1600" b="0" dirty="0">
                        <a:effectLst/>
                      </a:endParaRPr>
                    </a:p>
                    <a:p>
                      <a:pPr rtl="0" fontAlgn="base"/>
                      <a:br>
                        <a:rPr lang="en-US" sz="1600" b="0" dirty="0">
                          <a:effectLst/>
                        </a:rPr>
                      </a:br>
                      <a:r>
                        <a:rPr lang="en-US" sz="1600" b="0" i="0" u="none" strike="noStrike" dirty="0">
                          <a:solidFill>
                            <a:srgbClr val="CC0000"/>
                          </a:solidFill>
                          <a:effectLst/>
                          <a:latin typeface="Courier New" panose="02070309020205020404" pitchFamily="49" charset="0"/>
                        </a:rPr>
                        <a:t>@</a:t>
                      </a:r>
                      <a:r>
                        <a:rPr lang="en-US" sz="1600" b="0" i="0" u="none" strike="noStrike" dirty="0">
                          <a:solidFill>
                            <a:srgbClr val="6D9EEB"/>
                          </a:solidFill>
                          <a:effectLst/>
                          <a:latin typeface="Courier New" panose="02070309020205020404" pitchFamily="49" charset="0"/>
                        </a:rPr>
                        <a:t>OnetoMany</a:t>
                      </a:r>
                      <a:r>
                        <a:rPr lang="en-US" sz="1600" b="0" i="0" u="none" strike="noStrike" dirty="0">
                          <a:solidFill>
                            <a:srgbClr val="FFFFFF"/>
                          </a:solidFill>
                          <a:effectLst/>
                          <a:latin typeface="Courier New" panose="02070309020205020404" pitchFamily="49" charset="0"/>
                        </a:rPr>
                        <a:t>(</a:t>
                      </a:r>
                      <a:r>
                        <a:rPr lang="en-US" sz="1600" b="0" i="0" u="none" strike="noStrike" dirty="0">
                          <a:solidFill>
                            <a:srgbClr val="E69138"/>
                          </a:solidFill>
                          <a:effectLst/>
                          <a:latin typeface="Courier New" panose="02070309020205020404" pitchFamily="49" charset="0"/>
                        </a:rPr>
                        <a:t>mappedBy </a:t>
                      </a:r>
                      <a:r>
                        <a:rPr lang="en-US" sz="1600" b="0" i="0" u="none" strike="noStrike" dirty="0">
                          <a:solidFill>
                            <a:srgbClr val="CC0000"/>
                          </a:solidFill>
                          <a:effectLst/>
                          <a:latin typeface="Courier New" panose="02070309020205020404" pitchFamily="49" charset="0"/>
                        </a:rPr>
                        <a:t>= </a:t>
                      </a:r>
                      <a:r>
                        <a:rPr lang="en-US" sz="1600" b="0" i="0" u="none" strike="noStrike" dirty="0">
                          <a:solidFill>
                            <a:srgbClr val="F1C232"/>
                          </a:solidFill>
                          <a:effectLst/>
                          <a:latin typeface="Courier New" panose="02070309020205020404" pitchFamily="49" charset="0"/>
                        </a:rPr>
                        <a:t>“</a:t>
                      </a:r>
                      <a:r>
                        <a:rPr lang="en-US" sz="1600" b="0" i="0" u="none" strike="noStrike" dirty="0" err="1">
                          <a:solidFill>
                            <a:srgbClr val="F1C232"/>
                          </a:solidFill>
                          <a:effectLst/>
                          <a:latin typeface="Courier New" panose="02070309020205020404" pitchFamily="49" charset="0"/>
                        </a:rPr>
                        <a:t>carrito</a:t>
                      </a:r>
                      <a:r>
                        <a:rPr lang="en-US" sz="1600" b="0" i="0" u="none" strike="noStrike" dirty="0">
                          <a:solidFill>
                            <a:srgbClr val="F1C232"/>
                          </a:solidFill>
                          <a:effectLst/>
                          <a:latin typeface="Courier New" panose="02070309020205020404" pitchFamily="49" charset="0"/>
                        </a:rPr>
                        <a:t>”</a:t>
                      </a:r>
                      <a:r>
                        <a:rPr lang="en-US" sz="1600" b="0" i="0" u="none" strike="noStrike" dirty="0">
                          <a:solidFill>
                            <a:srgbClr val="FFFFFF"/>
                          </a:solidFill>
                          <a:effectLst/>
                          <a:latin typeface="Courier New" panose="02070309020205020404" pitchFamily="49" charset="0"/>
                        </a:rPr>
                        <a:t>)</a:t>
                      </a:r>
                      <a:endParaRPr lang="en-US" sz="1600" b="0" dirty="0">
                        <a:effectLst/>
                      </a:endParaRPr>
                    </a:p>
                    <a:p>
                      <a:pPr rtl="0" fontAlgn="base"/>
                      <a:r>
                        <a:rPr lang="en-US" sz="1600" b="0" i="0" u="none" strike="noStrike" dirty="0">
                          <a:solidFill>
                            <a:srgbClr val="BBB529"/>
                          </a:solidFill>
                          <a:effectLst/>
                          <a:latin typeface="Courier New" panose="02070309020205020404" pitchFamily="49" charset="0"/>
                        </a:rPr>
                        <a:t>@JoinIgnore</a:t>
                      </a:r>
                      <a:endParaRPr lang="en-US" sz="1600" b="0" dirty="0">
                        <a:effectLst/>
                      </a:endParaRPr>
                    </a:p>
                    <a:p>
                      <a:pPr rtl="0" fontAlgn="base"/>
                      <a:r>
                        <a:rPr lang="en-US" sz="1600" b="0" i="0" u="none" strike="noStrike" dirty="0">
                          <a:solidFill>
                            <a:srgbClr val="CC0000"/>
                          </a:solidFill>
                          <a:effectLst/>
                          <a:latin typeface="Courier New" panose="02070309020205020404" pitchFamily="49" charset="0"/>
                        </a:rPr>
                        <a:t>private </a:t>
                      </a:r>
                      <a:r>
                        <a:rPr lang="en-US" sz="1600" b="0" i="1" u="none" strike="noStrike" dirty="0">
                          <a:solidFill>
                            <a:srgbClr val="6D9EEB"/>
                          </a:solidFill>
                          <a:effectLst/>
                          <a:latin typeface="Courier New" panose="02070309020205020404" pitchFamily="49" charset="0"/>
                        </a:rPr>
                        <a:t>Set </a:t>
                      </a:r>
                      <a:r>
                        <a:rPr lang="en-US" sz="1600" b="0" i="0" u="none" strike="noStrike" dirty="0">
                          <a:solidFill>
                            <a:srgbClr val="FFFFFF"/>
                          </a:solidFill>
                          <a:effectLst/>
                          <a:latin typeface="Courier New" panose="02070309020205020404" pitchFamily="49" charset="0"/>
                        </a:rPr>
                        <a:t>&lt;</a:t>
                      </a:r>
                      <a:r>
                        <a:rPr lang="en-US" sz="1600" b="0" i="1" u="none" strike="noStrike" dirty="0">
                          <a:solidFill>
                            <a:srgbClr val="6D9EEB"/>
                          </a:solidFill>
                          <a:effectLst/>
                          <a:latin typeface="Courier New" panose="02070309020205020404" pitchFamily="49" charset="0"/>
                        </a:rPr>
                        <a:t>Item</a:t>
                      </a:r>
                      <a:r>
                        <a:rPr lang="en-US" sz="1600" b="0" i="0" u="none" strike="noStrike" dirty="0">
                          <a:solidFill>
                            <a:srgbClr val="FFFFFF"/>
                          </a:solidFill>
                          <a:effectLst/>
                          <a:latin typeface="Courier New" panose="02070309020205020404" pitchFamily="49" charset="0"/>
                        </a:rPr>
                        <a:t>&gt; items;</a:t>
                      </a:r>
                      <a:endParaRPr lang="en-US" sz="1600" b="0" dirty="0">
                        <a:effectLst/>
                      </a:endParaRPr>
                    </a:p>
                    <a:p>
                      <a:pPr rtl="0" fontAlgn="base"/>
                      <a:r>
                        <a:rPr lang="en-US" sz="1600" b="0" i="1" u="none" strike="noStrike" dirty="0">
                          <a:solidFill>
                            <a:srgbClr val="999999"/>
                          </a:solidFill>
                          <a:effectLst/>
                          <a:latin typeface="Courier New" panose="02070309020205020404" pitchFamily="49" charset="0"/>
                        </a:rPr>
                        <a:t>// Add getters and setters</a:t>
                      </a:r>
                      <a:endParaRPr lang="en-US" sz="1600" b="0" dirty="0">
                        <a:effectLst/>
                      </a:endParaRPr>
                    </a:p>
                    <a:p>
                      <a:pPr rtl="0" fontAlgn="base"/>
                      <a:r>
                        <a:rPr lang="en-US" sz="1600" b="0" i="1" u="none" strike="noStrike" dirty="0">
                          <a:solidFill>
                            <a:srgbClr val="FFFFFF"/>
                          </a:solidFill>
                          <a:effectLst/>
                          <a:latin typeface="Courier New" panose="02070309020205020404" pitchFamily="49" charset="0"/>
                        </a:rPr>
                        <a:t>}</a:t>
                      </a:r>
                      <a:endParaRPr lang="en-US" sz="1600"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853021627"/>
                  </a:ext>
                </a:extLst>
              </a:tr>
            </a:tbl>
          </a:graphicData>
        </a:graphic>
      </p:graphicFrame>
      <p:graphicFrame>
        <p:nvGraphicFramePr>
          <p:cNvPr id="8" name="Tabla 7">
            <a:extLst>
              <a:ext uri="{FF2B5EF4-FFF2-40B4-BE49-F238E27FC236}">
                <a16:creationId xmlns:a16="http://schemas.microsoft.com/office/drawing/2014/main" id="{139D97A4-A59C-3A3B-CE1D-6F52ED617ACF}"/>
              </a:ext>
            </a:extLst>
          </p:cNvPr>
          <p:cNvGraphicFramePr>
            <a:graphicFrameLocks noGrp="1"/>
          </p:cNvGraphicFramePr>
          <p:nvPr>
            <p:extLst>
              <p:ext uri="{D42A27DB-BD31-4B8C-83A1-F6EECF244321}">
                <p14:modId xmlns:p14="http://schemas.microsoft.com/office/powerpoint/2010/main" val="342179568"/>
              </p:ext>
            </p:extLst>
          </p:nvPr>
        </p:nvGraphicFramePr>
        <p:xfrm>
          <a:off x="1931987" y="3883561"/>
          <a:ext cx="7243763" cy="2809240"/>
        </p:xfrm>
        <a:graphic>
          <a:graphicData uri="http://schemas.openxmlformats.org/drawingml/2006/table">
            <a:tbl>
              <a:tblPr/>
              <a:tblGrid>
                <a:gridCol w="7243763">
                  <a:extLst>
                    <a:ext uri="{9D8B030D-6E8A-4147-A177-3AD203B41FA5}">
                      <a16:colId xmlns:a16="http://schemas.microsoft.com/office/drawing/2014/main" val="197106260"/>
                    </a:ext>
                  </a:extLst>
                </a:gridCol>
              </a:tblGrid>
              <a:tr h="2738695">
                <a:tc>
                  <a:txBody>
                    <a:bodyPr/>
                    <a:lstStyle/>
                    <a:p>
                      <a:pPr rtl="0" fontAlgn="base"/>
                      <a:r>
                        <a:rPr lang="es-CO" sz="1600" b="0" i="0" u="none" strike="noStrike" dirty="0">
                          <a:solidFill>
                            <a:srgbClr val="CC0000"/>
                          </a:solidFill>
                          <a:effectLst/>
                          <a:latin typeface="Courier New" panose="02070309020205020404" pitchFamily="49" charset="0"/>
                        </a:rPr>
                        <a:t>@</a:t>
                      </a:r>
                      <a:r>
                        <a:rPr lang="es-CO" sz="1600" b="0" i="0" u="none" strike="noStrike" dirty="0">
                          <a:solidFill>
                            <a:srgbClr val="6D9EEB"/>
                          </a:solidFill>
                          <a:effectLst/>
                          <a:latin typeface="Courier New" panose="02070309020205020404" pitchFamily="49" charset="0"/>
                        </a:rPr>
                        <a:t>Entity</a:t>
                      </a:r>
                      <a:endParaRPr lang="es-CO" sz="1600" b="0" dirty="0">
                        <a:effectLst/>
                      </a:endParaRPr>
                    </a:p>
                    <a:p>
                      <a:pPr rtl="0" fontAlgn="base"/>
                      <a:r>
                        <a:rPr lang="es-CO" sz="1600" b="0" i="0" u="none" strike="noStrike" dirty="0">
                          <a:solidFill>
                            <a:srgbClr val="CC0000"/>
                          </a:solidFill>
                          <a:effectLst/>
                          <a:latin typeface="Courier New" panose="02070309020205020404" pitchFamily="49" charset="0"/>
                        </a:rPr>
                        <a:t>@</a:t>
                      </a:r>
                      <a:r>
                        <a:rPr lang="es-CO" sz="1600" b="0" i="0" u="none" strike="noStrike" dirty="0">
                          <a:solidFill>
                            <a:srgbClr val="6D9EEB"/>
                          </a:solidFill>
                          <a:effectLst/>
                          <a:latin typeface="Courier New" panose="02070309020205020404" pitchFamily="49" charset="0"/>
                        </a:rPr>
                        <a:t>Table</a:t>
                      </a:r>
                      <a:r>
                        <a:rPr lang="es-CO" sz="1600" b="0" i="0" u="none" strike="noStrike" dirty="0">
                          <a:solidFill>
                            <a:srgbClr val="FFFFFF"/>
                          </a:solidFill>
                          <a:effectLst/>
                          <a:latin typeface="Courier New" panose="02070309020205020404" pitchFamily="49" charset="0"/>
                        </a:rPr>
                        <a:t>(</a:t>
                      </a:r>
                      <a:r>
                        <a:rPr lang="es-CO" sz="1600" b="0" i="0" u="none" strike="noStrike" dirty="0">
                          <a:solidFill>
                            <a:srgbClr val="E69138"/>
                          </a:solidFill>
                          <a:effectLst/>
                          <a:latin typeface="Courier New" panose="02070309020205020404" pitchFamily="49" charset="0"/>
                        </a:rPr>
                        <a:t>name </a:t>
                      </a:r>
                      <a:r>
                        <a:rPr lang="es-CO" sz="1600" b="0" i="0" u="none" strike="noStrike" dirty="0">
                          <a:solidFill>
                            <a:srgbClr val="CC0000"/>
                          </a:solidFill>
                          <a:effectLst/>
                          <a:latin typeface="Courier New" panose="02070309020205020404" pitchFamily="49" charset="0"/>
                        </a:rPr>
                        <a:t>=</a:t>
                      </a:r>
                      <a:r>
                        <a:rPr lang="es-CO" sz="1600" b="0" i="0" u="none" strike="noStrike" dirty="0">
                          <a:solidFill>
                            <a:srgbClr val="B4A7D6"/>
                          </a:solidFill>
                          <a:effectLst/>
                          <a:latin typeface="Courier New" panose="02070309020205020404" pitchFamily="49" charset="0"/>
                        </a:rPr>
                        <a:t> </a:t>
                      </a:r>
                      <a:r>
                        <a:rPr lang="es-CO" sz="1600" b="0" i="0" u="none" strike="noStrike" dirty="0">
                          <a:solidFill>
                            <a:srgbClr val="F1C232"/>
                          </a:solidFill>
                          <a:effectLst/>
                          <a:latin typeface="Courier New" panose="02070309020205020404" pitchFamily="49" charset="0"/>
                        </a:rPr>
                        <a:t>“</a:t>
                      </a:r>
                      <a:r>
                        <a:rPr lang="es-CO" sz="1600" b="0" i="0" u="none" strike="noStrike" dirty="0" err="1">
                          <a:solidFill>
                            <a:srgbClr val="F1C232"/>
                          </a:solidFill>
                          <a:effectLst/>
                          <a:latin typeface="Courier New" panose="02070309020205020404" pitchFamily="49" charset="0"/>
                        </a:rPr>
                        <a:t>items</a:t>
                      </a:r>
                      <a:r>
                        <a:rPr lang="es-CO" sz="1600" b="0" i="0" u="none" strike="noStrike" dirty="0">
                          <a:solidFill>
                            <a:srgbClr val="F1C232"/>
                          </a:solidFill>
                          <a:effectLst/>
                          <a:latin typeface="Courier New" panose="02070309020205020404" pitchFamily="49" charset="0"/>
                        </a:rPr>
                        <a:t>”</a:t>
                      </a:r>
                      <a:r>
                        <a:rPr lang="es-CO" sz="1600" b="0" i="0" u="none" strike="noStrike" dirty="0">
                          <a:solidFill>
                            <a:srgbClr val="FFFFFF"/>
                          </a:solidFill>
                          <a:effectLst/>
                          <a:latin typeface="Courier New" panose="02070309020205020404" pitchFamily="49" charset="0"/>
                        </a:rPr>
                        <a:t>)</a:t>
                      </a:r>
                      <a:endParaRPr lang="es-CO" sz="1600" b="0" dirty="0">
                        <a:effectLst/>
                      </a:endParaRPr>
                    </a:p>
                    <a:p>
                      <a:pPr rtl="0" fontAlgn="base"/>
                      <a:br>
                        <a:rPr lang="es-CO" sz="1600" b="0" dirty="0">
                          <a:effectLst/>
                        </a:rPr>
                      </a:br>
                      <a:r>
                        <a:rPr lang="es-CO" sz="1600" b="0" i="0" u="none" strike="noStrike" dirty="0" err="1">
                          <a:solidFill>
                            <a:srgbClr val="CC0000"/>
                          </a:solidFill>
                          <a:effectLst/>
                          <a:latin typeface="Courier New" panose="02070309020205020404" pitchFamily="49" charset="0"/>
                        </a:rPr>
                        <a:t>public</a:t>
                      </a:r>
                      <a:r>
                        <a:rPr lang="es-CO" sz="1600" b="0" i="0" u="none" strike="noStrike" dirty="0">
                          <a:solidFill>
                            <a:srgbClr val="CC0000"/>
                          </a:solidFill>
                          <a:effectLst/>
                          <a:latin typeface="Courier New" panose="02070309020205020404" pitchFamily="49" charset="0"/>
                        </a:rPr>
                        <a:t> </a:t>
                      </a:r>
                      <a:r>
                        <a:rPr lang="es-CO" sz="1600" b="0" i="1" u="none" strike="noStrike" dirty="0" err="1">
                          <a:solidFill>
                            <a:srgbClr val="6D9EEB"/>
                          </a:solidFill>
                          <a:effectLst/>
                          <a:latin typeface="Courier New" panose="02070309020205020404" pitchFamily="49" charset="0"/>
                        </a:rPr>
                        <a:t>class</a:t>
                      </a:r>
                      <a:r>
                        <a:rPr lang="es-CO" sz="1600" b="0" i="1" u="none" strike="noStrike" dirty="0">
                          <a:solidFill>
                            <a:srgbClr val="6D9EEB"/>
                          </a:solidFill>
                          <a:effectLst/>
                          <a:latin typeface="Courier New" panose="02070309020205020404" pitchFamily="49" charset="0"/>
                        </a:rPr>
                        <a:t> </a:t>
                      </a:r>
                      <a:r>
                        <a:rPr lang="es-CO" sz="1600" b="0" i="0" u="none" strike="noStrike" dirty="0" err="1">
                          <a:solidFill>
                            <a:srgbClr val="93C47D"/>
                          </a:solidFill>
                          <a:effectLst/>
                          <a:latin typeface="Courier New" panose="02070309020205020404" pitchFamily="49" charset="0"/>
                        </a:rPr>
                        <a:t>Item</a:t>
                      </a:r>
                      <a:r>
                        <a:rPr lang="es-CO" sz="1600" b="0" i="0" u="none" strike="noStrike" dirty="0">
                          <a:solidFill>
                            <a:srgbClr val="93C47D"/>
                          </a:solidFill>
                          <a:effectLst/>
                          <a:latin typeface="Courier New" panose="02070309020205020404" pitchFamily="49" charset="0"/>
                        </a:rPr>
                        <a:t> </a:t>
                      </a:r>
                      <a:r>
                        <a:rPr lang="es-CO" sz="1600" b="0" i="0" u="none" strike="noStrike" dirty="0">
                          <a:solidFill>
                            <a:srgbClr val="FFFFFF"/>
                          </a:solidFill>
                          <a:effectLst/>
                          <a:latin typeface="Courier New" panose="02070309020205020404" pitchFamily="49" charset="0"/>
                        </a:rPr>
                        <a:t>{</a:t>
                      </a:r>
                    </a:p>
                    <a:p>
                      <a:pPr rtl="0" fontAlgn="base"/>
                      <a:endParaRPr lang="es-CO" sz="1600" b="0" dirty="0">
                        <a:effectLst/>
                      </a:endParaRPr>
                    </a:p>
                    <a:p>
                      <a:pPr rtl="0" fontAlgn="base"/>
                      <a:r>
                        <a:rPr lang="es-CO" sz="1600" b="0" i="1" u="none" strike="noStrike" dirty="0">
                          <a:solidFill>
                            <a:srgbClr val="999999"/>
                          </a:solidFill>
                          <a:effectLst/>
                          <a:latin typeface="Courier New" panose="02070309020205020404" pitchFamily="49" charset="0"/>
                        </a:rPr>
                        <a:t>// </a:t>
                      </a:r>
                      <a:r>
                        <a:rPr lang="es-CO" sz="1600" b="0" i="1" u="none" strike="noStrike" dirty="0" err="1">
                          <a:solidFill>
                            <a:srgbClr val="999999"/>
                          </a:solidFill>
                          <a:effectLst/>
                          <a:latin typeface="Courier New" panose="02070309020205020404" pitchFamily="49" charset="0"/>
                        </a:rPr>
                        <a:t>other</a:t>
                      </a:r>
                      <a:r>
                        <a:rPr lang="es-CO" sz="1600" b="0" i="1" u="none" strike="noStrike" dirty="0">
                          <a:solidFill>
                            <a:srgbClr val="999999"/>
                          </a:solidFill>
                          <a:effectLst/>
                          <a:latin typeface="Courier New" panose="02070309020205020404" pitchFamily="49" charset="0"/>
                        </a:rPr>
                        <a:t> </a:t>
                      </a:r>
                      <a:r>
                        <a:rPr lang="es-CO" sz="1600" b="0" i="1" u="none" strike="noStrike" dirty="0" err="1">
                          <a:solidFill>
                            <a:srgbClr val="999999"/>
                          </a:solidFill>
                          <a:effectLst/>
                          <a:latin typeface="Courier New" panose="02070309020205020404" pitchFamily="49" charset="0"/>
                        </a:rPr>
                        <a:t>fields</a:t>
                      </a:r>
                      <a:endParaRPr lang="es-CO" sz="1600" b="0" dirty="0">
                        <a:effectLst/>
                      </a:endParaRPr>
                    </a:p>
                    <a:p>
                      <a:pPr rtl="0" fontAlgn="base"/>
                      <a:br>
                        <a:rPr lang="es-CO" sz="1600" b="0" dirty="0">
                          <a:effectLst/>
                        </a:rPr>
                      </a:br>
                      <a:r>
                        <a:rPr lang="es-CO" sz="1600" b="0" i="0" u="none" strike="noStrike" dirty="0">
                          <a:solidFill>
                            <a:srgbClr val="CC0000"/>
                          </a:solidFill>
                          <a:effectLst/>
                          <a:latin typeface="Courier New" panose="02070309020205020404" pitchFamily="49" charset="0"/>
                        </a:rPr>
                        <a:t>@</a:t>
                      </a:r>
                      <a:r>
                        <a:rPr lang="es-CO" sz="1600" b="0" i="0" u="none" strike="noStrike" dirty="0">
                          <a:solidFill>
                            <a:srgbClr val="6D9EEB"/>
                          </a:solidFill>
                          <a:effectLst/>
                          <a:latin typeface="Courier New" panose="02070309020205020404" pitchFamily="49" charset="0"/>
                        </a:rPr>
                        <a:t>ManyToOne</a:t>
                      </a:r>
                      <a:endParaRPr lang="es-CO" sz="1600" b="0" dirty="0">
                        <a:effectLst/>
                      </a:endParaRPr>
                    </a:p>
                    <a:p>
                      <a:pPr rtl="0" fontAlgn="base"/>
                      <a:r>
                        <a:rPr lang="es-CO" sz="1600" b="0" i="0" u="none" strike="noStrike" dirty="0">
                          <a:solidFill>
                            <a:srgbClr val="CC0000"/>
                          </a:solidFill>
                          <a:effectLst/>
                          <a:latin typeface="Courier New" panose="02070309020205020404" pitchFamily="49" charset="0"/>
                        </a:rPr>
                        <a:t>@</a:t>
                      </a:r>
                      <a:r>
                        <a:rPr lang="es-CO" sz="1600" b="0" i="0" u="none" strike="noStrike" dirty="0">
                          <a:solidFill>
                            <a:srgbClr val="6D9EEB"/>
                          </a:solidFill>
                          <a:effectLst/>
                          <a:latin typeface="Courier New" panose="02070309020205020404" pitchFamily="49" charset="0"/>
                        </a:rPr>
                        <a:t>JoinColumn</a:t>
                      </a:r>
                      <a:r>
                        <a:rPr lang="es-CO" sz="1600" b="0" i="0" u="none" strike="noStrike" dirty="0">
                          <a:solidFill>
                            <a:srgbClr val="FFFFFF"/>
                          </a:solidFill>
                          <a:effectLst/>
                          <a:latin typeface="Courier New" panose="02070309020205020404" pitchFamily="49" charset="0"/>
                        </a:rPr>
                        <a:t>(</a:t>
                      </a:r>
                      <a:r>
                        <a:rPr lang="es-CO" sz="1600" b="0" i="0" u="none" strike="noStrike" dirty="0">
                          <a:solidFill>
                            <a:srgbClr val="E69138"/>
                          </a:solidFill>
                          <a:effectLst/>
                          <a:latin typeface="Courier New" panose="02070309020205020404" pitchFamily="49" charset="0"/>
                        </a:rPr>
                        <a:t>name </a:t>
                      </a:r>
                      <a:r>
                        <a:rPr lang="es-CO" sz="1600" b="0" i="0" u="none" strike="noStrike" dirty="0">
                          <a:solidFill>
                            <a:srgbClr val="CC0000"/>
                          </a:solidFill>
                          <a:effectLst/>
                          <a:latin typeface="Courier New" panose="02070309020205020404" pitchFamily="49" charset="0"/>
                        </a:rPr>
                        <a:t>=</a:t>
                      </a:r>
                      <a:r>
                        <a:rPr lang="es-CO" sz="1600" b="0" i="0" u="none" strike="noStrike" dirty="0">
                          <a:solidFill>
                            <a:srgbClr val="F1C232"/>
                          </a:solidFill>
                          <a:effectLst/>
                          <a:latin typeface="Courier New" panose="02070309020205020404" pitchFamily="49" charset="0"/>
                        </a:rPr>
                        <a:t> “</a:t>
                      </a:r>
                      <a:r>
                        <a:rPr lang="es-CO" sz="1600" b="0" i="0" u="none" strike="noStrike" dirty="0" err="1">
                          <a:solidFill>
                            <a:srgbClr val="F1C232"/>
                          </a:solidFill>
                          <a:effectLst/>
                          <a:latin typeface="Courier New" panose="02070309020205020404" pitchFamily="49" charset="0"/>
                        </a:rPr>
                        <a:t>carrito_id</a:t>
                      </a:r>
                      <a:r>
                        <a:rPr lang="es-CO" sz="1600" b="0" i="0" u="none" strike="noStrike" dirty="0">
                          <a:solidFill>
                            <a:srgbClr val="F1C232"/>
                          </a:solidFill>
                          <a:effectLst/>
                          <a:latin typeface="Courier New" panose="02070309020205020404" pitchFamily="49" charset="0"/>
                        </a:rPr>
                        <a:t>”, </a:t>
                      </a:r>
                      <a:r>
                        <a:rPr lang="es-CO" sz="1600" b="0" i="0" u="none" strike="noStrike" dirty="0" err="1">
                          <a:solidFill>
                            <a:srgbClr val="E69138"/>
                          </a:solidFill>
                          <a:effectLst/>
                          <a:latin typeface="Courier New" panose="02070309020205020404" pitchFamily="49" charset="0"/>
                        </a:rPr>
                        <a:t>nullable</a:t>
                      </a:r>
                      <a:r>
                        <a:rPr lang="es-CO" sz="1600" b="0" i="0" u="none" strike="noStrike" dirty="0">
                          <a:solidFill>
                            <a:srgbClr val="E69138"/>
                          </a:solidFill>
                          <a:effectLst/>
                          <a:latin typeface="Courier New" panose="02070309020205020404" pitchFamily="49" charset="0"/>
                        </a:rPr>
                        <a:t> </a:t>
                      </a:r>
                      <a:r>
                        <a:rPr lang="es-CO" sz="1600" b="0" i="0" u="none" strike="noStrike" dirty="0">
                          <a:solidFill>
                            <a:srgbClr val="CC0000"/>
                          </a:solidFill>
                          <a:effectLst/>
                          <a:latin typeface="Courier New" panose="02070309020205020404" pitchFamily="49" charset="0"/>
                        </a:rPr>
                        <a:t>= false</a:t>
                      </a:r>
                      <a:r>
                        <a:rPr lang="es-CO" sz="1600" b="0" i="0" u="none" strike="noStrike" dirty="0">
                          <a:solidFill>
                            <a:srgbClr val="FFFFFF"/>
                          </a:solidFill>
                          <a:effectLst/>
                          <a:latin typeface="Courier New" panose="02070309020205020404" pitchFamily="49" charset="0"/>
                        </a:rPr>
                        <a:t>)</a:t>
                      </a:r>
                      <a:endParaRPr lang="es-CO" sz="1600" b="0" dirty="0">
                        <a:effectLst/>
                      </a:endParaRPr>
                    </a:p>
                    <a:p>
                      <a:pPr rtl="0" fontAlgn="base"/>
                      <a:r>
                        <a:rPr lang="es-CO" sz="1600" b="0" i="0" u="none" strike="noStrike" dirty="0" err="1">
                          <a:solidFill>
                            <a:srgbClr val="CC0000"/>
                          </a:solidFill>
                          <a:effectLst/>
                          <a:latin typeface="Courier New" panose="02070309020205020404" pitchFamily="49" charset="0"/>
                        </a:rPr>
                        <a:t>private</a:t>
                      </a:r>
                      <a:r>
                        <a:rPr lang="es-CO" sz="1600" b="0" i="0" u="none" strike="noStrike" dirty="0">
                          <a:solidFill>
                            <a:srgbClr val="CC0000"/>
                          </a:solidFill>
                          <a:effectLst/>
                          <a:latin typeface="Courier New" panose="02070309020205020404" pitchFamily="49" charset="0"/>
                        </a:rPr>
                        <a:t> </a:t>
                      </a:r>
                      <a:r>
                        <a:rPr lang="es-CO" sz="1600" b="0" i="1" u="none" strike="noStrike" dirty="0">
                          <a:solidFill>
                            <a:srgbClr val="6D9EEB"/>
                          </a:solidFill>
                          <a:effectLst/>
                          <a:latin typeface="Courier New" panose="02070309020205020404" pitchFamily="49" charset="0"/>
                        </a:rPr>
                        <a:t>Carrito </a:t>
                      </a:r>
                      <a:r>
                        <a:rPr lang="es-CO" sz="1600" b="0" i="0" u="none" strike="noStrike" dirty="0" err="1">
                          <a:solidFill>
                            <a:srgbClr val="FFFFFF"/>
                          </a:solidFill>
                          <a:effectLst/>
                          <a:latin typeface="Courier New" panose="02070309020205020404" pitchFamily="49" charset="0"/>
                        </a:rPr>
                        <a:t>carrito</a:t>
                      </a:r>
                      <a:r>
                        <a:rPr lang="es-CO" sz="1600" b="0" i="0" u="none" strike="noStrike" dirty="0">
                          <a:solidFill>
                            <a:srgbClr val="FFFFFF"/>
                          </a:solidFill>
                          <a:effectLst/>
                          <a:latin typeface="Courier New" panose="02070309020205020404" pitchFamily="49" charset="0"/>
                        </a:rPr>
                        <a:t>;</a:t>
                      </a:r>
                      <a:endParaRPr lang="es-CO" sz="1600" b="0" dirty="0">
                        <a:effectLst/>
                      </a:endParaRPr>
                    </a:p>
                    <a:p>
                      <a:pPr rtl="0" fontAlgn="base"/>
                      <a:r>
                        <a:rPr lang="es-CO" sz="1600" b="0" i="1" u="none" strike="noStrike" dirty="0">
                          <a:solidFill>
                            <a:srgbClr val="FFFFFF"/>
                          </a:solidFill>
                          <a:effectLst/>
                          <a:latin typeface="Courier New" panose="02070309020205020404" pitchFamily="49" charset="0"/>
                        </a:rPr>
                        <a:t>}</a:t>
                      </a:r>
                      <a:endParaRPr lang="es-CO" sz="1600"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08339689"/>
                  </a:ext>
                </a:extLst>
              </a:tr>
            </a:tbl>
          </a:graphicData>
        </a:graphic>
      </p:graphicFrame>
      <p:sp>
        <p:nvSpPr>
          <p:cNvPr id="2" name="CuadroTexto 1">
            <a:extLst>
              <a:ext uri="{FF2B5EF4-FFF2-40B4-BE49-F238E27FC236}">
                <a16:creationId xmlns:a16="http://schemas.microsoft.com/office/drawing/2014/main" id="{502A18F0-2D9A-ABC7-497C-DBD313F5003B}"/>
              </a:ext>
            </a:extLst>
          </p:cNvPr>
          <p:cNvSpPr txBox="1"/>
          <p:nvPr/>
        </p:nvSpPr>
        <p:spPr>
          <a:xfrm>
            <a:off x="8572500" y="4492536"/>
            <a:ext cx="3561982" cy="923330"/>
          </a:xfrm>
          <a:prstGeom prst="rect">
            <a:avLst/>
          </a:prstGeom>
          <a:solidFill>
            <a:srgbClr val="F7B224"/>
          </a:solidFill>
        </p:spPr>
        <p:txBody>
          <a:bodyPr wrap="square">
            <a:spAutoFit/>
          </a:bodyPr>
          <a:lstStyle/>
          <a:p>
            <a:r>
              <a:rPr lang="es-ES" b="0" i="0" dirty="0">
                <a:effectLst/>
                <a:latin typeface="Proxima Nova"/>
              </a:rPr>
              <a:t>En este código podemos observar que </a:t>
            </a:r>
            <a:r>
              <a:rPr lang="es-ES" b="0" i="0" dirty="0" err="1">
                <a:effectLst/>
                <a:latin typeface="Proxima Nova"/>
              </a:rPr>
              <a:t>Item</a:t>
            </a:r>
            <a:r>
              <a:rPr lang="es-ES" b="0" i="0" dirty="0">
                <a:effectLst/>
                <a:latin typeface="Proxima Nova"/>
              </a:rPr>
              <a:t> establece la relación</a:t>
            </a:r>
            <a:endParaRPr lang="es-CO" dirty="0"/>
          </a:p>
        </p:txBody>
      </p:sp>
      <p:sp>
        <p:nvSpPr>
          <p:cNvPr id="5" name="CuadroTexto 4">
            <a:extLst>
              <a:ext uri="{FF2B5EF4-FFF2-40B4-BE49-F238E27FC236}">
                <a16:creationId xmlns:a16="http://schemas.microsoft.com/office/drawing/2014/main" id="{69D83600-C7D6-99C8-DF35-6EAB1DF1AAC3}"/>
              </a:ext>
            </a:extLst>
          </p:cNvPr>
          <p:cNvSpPr txBox="1"/>
          <p:nvPr/>
        </p:nvSpPr>
        <p:spPr>
          <a:xfrm>
            <a:off x="8483232" y="477936"/>
            <a:ext cx="3467100" cy="1815882"/>
          </a:xfrm>
          <a:prstGeom prst="rect">
            <a:avLst/>
          </a:prstGeom>
          <a:solidFill>
            <a:srgbClr val="FA3660"/>
          </a:solidFill>
        </p:spPr>
        <p:txBody>
          <a:bodyPr wrap="square">
            <a:spAutoFit/>
          </a:bodyPr>
          <a:lstStyle/>
          <a:p>
            <a:r>
              <a:rPr lang="es-ES" sz="1400" b="0" i="0" u="none" strike="noStrike" dirty="0">
                <a:effectLst/>
                <a:latin typeface="Open Sans" panose="020F0502020204030204" pitchFamily="34" charset="0"/>
              </a:rPr>
              <a:t>El atributo </a:t>
            </a:r>
            <a:r>
              <a:rPr lang="es-ES" sz="1400" b="1" i="0" u="none" strike="noStrike" dirty="0" err="1">
                <a:effectLst/>
                <a:latin typeface="Open Sans" panose="020F0502020204030204" pitchFamily="34" charset="0"/>
              </a:rPr>
              <a:t>mappedBy</a:t>
            </a:r>
            <a:r>
              <a:rPr lang="es-ES" sz="1400" b="0" i="0" u="none" strike="noStrike" dirty="0">
                <a:effectLst/>
                <a:latin typeface="Open Sans" panose="020F0502020204030204" pitchFamily="34" charset="0"/>
              </a:rPr>
              <a:t> lo usamos para indicar que el atributo “carrito” del lado de la clase </a:t>
            </a:r>
            <a:r>
              <a:rPr lang="es-ES" sz="1400" b="0" i="0" u="none" strike="noStrike" dirty="0" err="1">
                <a:effectLst/>
                <a:latin typeface="Open Sans" panose="020F0502020204030204" pitchFamily="34" charset="0"/>
              </a:rPr>
              <a:t>Item</a:t>
            </a:r>
            <a:r>
              <a:rPr lang="es-ES" sz="1400" b="0" i="0" u="none" strike="noStrike" dirty="0">
                <a:effectLst/>
                <a:latin typeface="Open Sans" panose="020F0502020204030204" pitchFamily="34" charset="0"/>
              </a:rPr>
              <a:t> es quien establece la relación y el atributo</a:t>
            </a:r>
            <a:r>
              <a:rPr lang="es-ES" sz="1400" b="1" i="0" u="none" strike="noStrike" dirty="0">
                <a:effectLst/>
                <a:latin typeface="Open Sans" panose="020F0502020204030204" pitchFamily="34" charset="0"/>
              </a:rPr>
              <a:t> </a:t>
            </a:r>
            <a:r>
              <a:rPr lang="es-ES" sz="1400" b="1" i="0" u="none" strike="noStrike" dirty="0" err="1">
                <a:effectLst/>
                <a:latin typeface="Open Sans" panose="020F0502020204030204" pitchFamily="34" charset="0"/>
              </a:rPr>
              <a:t>JsonIgnore</a:t>
            </a:r>
            <a:r>
              <a:rPr lang="es-ES" sz="1400" b="0" i="0" u="none" strike="noStrike" dirty="0">
                <a:effectLst/>
                <a:latin typeface="Open Sans" panose="020F0502020204030204" pitchFamily="34" charset="0"/>
              </a:rPr>
              <a:t> lo utilizamos porque —en una relación bidireccional— si este objeto viaja en formato JSON, podría entrar en un bucle infinito.</a:t>
            </a:r>
            <a:endParaRPr lang="es-CO" sz="1400" dirty="0"/>
          </a:p>
        </p:txBody>
      </p:sp>
      <p:sp>
        <p:nvSpPr>
          <p:cNvPr id="9" name="CuadroTexto 8">
            <a:extLst>
              <a:ext uri="{FF2B5EF4-FFF2-40B4-BE49-F238E27FC236}">
                <a16:creationId xmlns:a16="http://schemas.microsoft.com/office/drawing/2014/main" id="{DB723CB5-4E37-E373-8531-13EB9E40CDCA}"/>
              </a:ext>
            </a:extLst>
          </p:cNvPr>
          <p:cNvSpPr txBox="1"/>
          <p:nvPr/>
        </p:nvSpPr>
        <p:spPr>
          <a:xfrm>
            <a:off x="6550025" y="3974584"/>
            <a:ext cx="1857375" cy="369332"/>
          </a:xfrm>
          <a:prstGeom prst="rect">
            <a:avLst/>
          </a:prstGeom>
          <a:noFill/>
        </p:spPr>
        <p:txBody>
          <a:bodyPr wrap="square">
            <a:spAutoFit/>
          </a:bodyPr>
          <a:lstStyle/>
          <a:p>
            <a:r>
              <a:rPr lang="es-CO" b="1" i="0" dirty="0">
                <a:solidFill>
                  <a:srgbClr val="F22558"/>
                </a:solidFill>
                <a:effectLst/>
                <a:latin typeface="Rubik" panose="020B0604020202020204" charset="-79"/>
                <a:cs typeface="Rubik" panose="020B0604020202020204" charset="-79"/>
              </a:rPr>
              <a:t>Bidireccional</a:t>
            </a:r>
            <a:endParaRPr lang="es-CO" dirty="0"/>
          </a:p>
        </p:txBody>
      </p:sp>
    </p:spTree>
    <p:extLst>
      <p:ext uri="{BB962C8B-B14F-4D97-AF65-F5344CB8AC3E}">
        <p14:creationId xmlns:p14="http://schemas.microsoft.com/office/powerpoint/2010/main" val="3613039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DEA56-93B0-8F98-845A-E74E992E26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8880E5-8F7C-6D08-173F-7AC50CCF2575}"/>
              </a:ext>
            </a:extLst>
          </p:cNvPr>
          <p:cNvSpPr>
            <a:spLocks noGrp="1"/>
          </p:cNvSpPr>
          <p:nvPr>
            <p:ph type="title"/>
          </p:nvPr>
        </p:nvSpPr>
        <p:spPr/>
        <p:txBody>
          <a:bodyPr/>
          <a:lstStyle/>
          <a:p>
            <a:endParaRPr lang="es-CO"/>
          </a:p>
        </p:txBody>
      </p:sp>
      <p:sp>
        <p:nvSpPr>
          <p:cNvPr id="4" name="Marcador de número de diapositiva 3">
            <a:extLst>
              <a:ext uri="{FF2B5EF4-FFF2-40B4-BE49-F238E27FC236}">
                <a16:creationId xmlns:a16="http://schemas.microsoft.com/office/drawing/2014/main" id="{CA071C86-834A-1486-C8A9-C81BE6C8C7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62</a:t>
            </a:fld>
            <a:endParaRPr lang="es-CO"/>
          </a:p>
        </p:txBody>
      </p:sp>
      <p:pic>
        <p:nvPicPr>
          <p:cNvPr id="8" name="Imagen 7">
            <a:extLst>
              <a:ext uri="{FF2B5EF4-FFF2-40B4-BE49-F238E27FC236}">
                <a16:creationId xmlns:a16="http://schemas.microsoft.com/office/drawing/2014/main" id="{27FCBDE2-41D9-25BA-1EF8-3DB3FF8F20FD}"/>
              </a:ext>
            </a:extLst>
          </p:cNvPr>
          <p:cNvPicPr>
            <a:picLocks noChangeAspect="1"/>
          </p:cNvPicPr>
          <p:nvPr/>
        </p:nvPicPr>
        <p:blipFill>
          <a:blip r:embed="rId2"/>
          <a:stretch>
            <a:fillRect/>
          </a:stretch>
        </p:blipFill>
        <p:spPr>
          <a:xfrm>
            <a:off x="1774882" y="165100"/>
            <a:ext cx="10274531" cy="5886450"/>
          </a:xfrm>
          <a:prstGeom prst="rect">
            <a:avLst/>
          </a:prstGeom>
        </p:spPr>
      </p:pic>
    </p:spTree>
    <p:extLst>
      <p:ext uri="{BB962C8B-B14F-4D97-AF65-F5344CB8AC3E}">
        <p14:creationId xmlns:p14="http://schemas.microsoft.com/office/powerpoint/2010/main" val="3105169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4C81-4A58-BFDC-470F-F9B22A05E37B}"/>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96C427E-980C-9626-BF11-D240863EB2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63</a:t>
            </a:fld>
            <a:endParaRPr lang="es-CO"/>
          </a:p>
        </p:txBody>
      </p:sp>
      <p:graphicFrame>
        <p:nvGraphicFramePr>
          <p:cNvPr id="3" name="Tabla 2">
            <a:extLst>
              <a:ext uri="{FF2B5EF4-FFF2-40B4-BE49-F238E27FC236}">
                <a16:creationId xmlns:a16="http://schemas.microsoft.com/office/drawing/2014/main" id="{0860E911-6B6F-25A6-6772-4372DBF1E5A1}"/>
              </a:ext>
            </a:extLst>
          </p:cNvPr>
          <p:cNvGraphicFramePr>
            <a:graphicFrameLocks noGrp="1"/>
          </p:cNvGraphicFramePr>
          <p:nvPr>
            <p:extLst>
              <p:ext uri="{D42A27DB-BD31-4B8C-83A1-F6EECF244321}">
                <p14:modId xmlns:p14="http://schemas.microsoft.com/office/powerpoint/2010/main" val="3276953986"/>
              </p:ext>
            </p:extLst>
          </p:nvPr>
        </p:nvGraphicFramePr>
        <p:xfrm>
          <a:off x="1628553" y="206375"/>
          <a:ext cx="5451697" cy="3743460"/>
        </p:xfrm>
        <a:graphic>
          <a:graphicData uri="http://schemas.openxmlformats.org/drawingml/2006/table">
            <a:tbl>
              <a:tblPr/>
              <a:tblGrid>
                <a:gridCol w="5451697">
                  <a:extLst>
                    <a:ext uri="{9D8B030D-6E8A-4147-A177-3AD203B41FA5}">
                      <a16:colId xmlns:a16="http://schemas.microsoft.com/office/drawing/2014/main" val="1377858686"/>
                    </a:ext>
                  </a:extLst>
                </a:gridCol>
              </a:tblGrid>
              <a:tr h="3698875">
                <a:tc>
                  <a:txBody>
                    <a:bodyPr/>
                    <a:lstStyle/>
                    <a:p>
                      <a:pPr rtl="0" fontAlgn="base"/>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Entity</a:t>
                      </a:r>
                      <a:endParaRPr lang="en-US" sz="1200" b="0" dirty="0">
                        <a:effectLst/>
                      </a:endParaRPr>
                    </a:p>
                    <a:p>
                      <a:pPr rtl="0" fontAlgn="base"/>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Table</a:t>
                      </a:r>
                      <a:r>
                        <a:rPr lang="en-US" sz="1200" b="0" i="0" u="none" strike="noStrike" dirty="0">
                          <a:solidFill>
                            <a:srgbClr val="FFFFFF"/>
                          </a:solidFill>
                          <a:effectLst/>
                          <a:latin typeface="Courier New" panose="02070309020205020404" pitchFamily="49" charset="0"/>
                        </a:rPr>
                        <a:t>(</a:t>
                      </a:r>
                      <a:r>
                        <a:rPr lang="en-US" sz="1200" b="0" i="0" u="none" strike="noStrike" dirty="0">
                          <a:solidFill>
                            <a:srgbClr val="E69138"/>
                          </a:solidFill>
                          <a:effectLst/>
                          <a:latin typeface="Courier New" panose="02070309020205020404" pitchFamily="49" charset="0"/>
                        </a:rPr>
                        <a:t>name </a:t>
                      </a: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B4A7D6"/>
                          </a:solidFill>
                          <a:effectLst/>
                          <a:latin typeface="Courier New" panose="02070309020205020404" pitchFamily="49" charset="0"/>
                        </a:rPr>
                        <a:t> </a:t>
                      </a:r>
                      <a:r>
                        <a:rPr lang="en-US" sz="1200" b="0" i="0" u="none" strike="noStrike" dirty="0">
                          <a:solidFill>
                            <a:srgbClr val="F1C232"/>
                          </a:solidFill>
                          <a:effectLst/>
                          <a:latin typeface="Courier New" panose="02070309020205020404" pitchFamily="49" charset="0"/>
                        </a:rPr>
                        <a:t>“</a:t>
                      </a:r>
                      <a:r>
                        <a:rPr lang="en-US" sz="1200" b="0" i="0" u="none" strike="noStrike" dirty="0" err="1">
                          <a:solidFill>
                            <a:srgbClr val="F1C232"/>
                          </a:solidFill>
                          <a:effectLst/>
                          <a:latin typeface="Courier New" panose="02070309020205020404" pitchFamily="49" charset="0"/>
                        </a:rPr>
                        <a:t>contactos</a:t>
                      </a:r>
                      <a:r>
                        <a:rPr lang="en-US" sz="1200" b="0" i="0" u="none" strike="noStrike" dirty="0">
                          <a:solidFill>
                            <a:srgbClr val="F1C232"/>
                          </a:solidFill>
                          <a:effectLst/>
                          <a:latin typeface="Courier New" panose="02070309020205020404" pitchFamily="49" charset="0"/>
                        </a:rPr>
                        <a:t>”</a:t>
                      </a:r>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r>
                        <a:rPr lang="en-US" sz="1200" b="0" i="0" u="none" strike="noStrike" dirty="0">
                          <a:solidFill>
                            <a:srgbClr val="CC0000"/>
                          </a:solidFill>
                          <a:effectLst/>
                          <a:latin typeface="Courier New" panose="02070309020205020404" pitchFamily="49" charset="0"/>
                        </a:rPr>
                        <a:t>public </a:t>
                      </a:r>
                      <a:r>
                        <a:rPr lang="en-US" sz="1200" b="0" i="1" u="none" strike="noStrike" dirty="0">
                          <a:solidFill>
                            <a:srgbClr val="6D9EEB"/>
                          </a:solidFill>
                          <a:effectLst/>
                          <a:latin typeface="Courier New" panose="02070309020205020404" pitchFamily="49" charset="0"/>
                        </a:rPr>
                        <a:t>class </a:t>
                      </a:r>
                      <a:r>
                        <a:rPr lang="en-US" sz="1200" b="0" i="0" u="none" strike="noStrike" dirty="0" err="1">
                          <a:solidFill>
                            <a:srgbClr val="93C47D"/>
                          </a:solidFill>
                          <a:effectLst/>
                          <a:latin typeface="Courier New" panose="02070309020205020404" pitchFamily="49" charset="0"/>
                        </a:rPr>
                        <a:t>Contacto</a:t>
                      </a:r>
                      <a:r>
                        <a:rPr lang="en-US" sz="1200" b="0" i="0" u="none" strike="noStrike" dirty="0">
                          <a:solidFill>
                            <a:srgbClr val="93C47D"/>
                          </a:solidFill>
                          <a:effectLst/>
                          <a:latin typeface="Courier New" panose="02070309020205020404" pitchFamily="49" charset="0"/>
                        </a:rPr>
                        <a:t> </a:t>
                      </a:r>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br>
                        <a:rPr lang="en-US" sz="1200" b="0" dirty="0">
                          <a:effectLst/>
                        </a:rPr>
                      </a:b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Id</a:t>
                      </a:r>
                      <a:endParaRPr lang="en-US" sz="1200" b="0" dirty="0">
                        <a:effectLst/>
                      </a:endParaRPr>
                    </a:p>
                    <a:p>
                      <a:pPr rtl="0" fontAlgn="base"/>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GeneratedValue</a:t>
                      </a:r>
                      <a:r>
                        <a:rPr lang="en-US" sz="1200" b="0" i="0" u="none" strike="noStrike" dirty="0">
                          <a:solidFill>
                            <a:srgbClr val="FFFFFF"/>
                          </a:solidFill>
                          <a:effectLst/>
                          <a:latin typeface="Courier New" panose="02070309020205020404" pitchFamily="49" charset="0"/>
                        </a:rPr>
                        <a:t>(</a:t>
                      </a:r>
                      <a:r>
                        <a:rPr lang="en-US" sz="1200" b="0" i="0" u="none" strike="noStrike" dirty="0">
                          <a:solidFill>
                            <a:srgbClr val="E69138"/>
                          </a:solidFill>
                          <a:effectLst/>
                          <a:latin typeface="Courier New" panose="02070309020205020404" pitchFamily="49" charset="0"/>
                        </a:rPr>
                        <a:t>strategy </a:t>
                      </a:r>
                      <a:r>
                        <a:rPr lang="en-US" sz="1200" b="0" i="0" u="none" strike="noStrike" dirty="0">
                          <a:solidFill>
                            <a:srgbClr val="CC0000"/>
                          </a:solidFill>
                          <a:effectLst/>
                          <a:latin typeface="Courier New" panose="02070309020205020404" pitchFamily="49" charset="0"/>
                        </a:rPr>
                        <a:t>= </a:t>
                      </a:r>
                      <a:r>
                        <a:rPr lang="en-US" sz="1200" b="0" i="0" u="none" strike="noStrike" dirty="0" err="1">
                          <a:solidFill>
                            <a:srgbClr val="6D9EEB"/>
                          </a:solidFill>
                          <a:effectLst/>
                          <a:latin typeface="Courier New" panose="02070309020205020404" pitchFamily="49" charset="0"/>
                        </a:rPr>
                        <a:t>GenerationType</a:t>
                      </a:r>
                      <a:r>
                        <a:rPr lang="en-US" sz="1200" b="0" i="0" u="none" strike="noStrike" dirty="0" err="1">
                          <a:solidFill>
                            <a:srgbClr val="939293"/>
                          </a:solidFill>
                          <a:effectLst/>
                          <a:latin typeface="Courier New" panose="02070309020205020404" pitchFamily="49" charset="0"/>
                        </a:rPr>
                        <a:t>.</a:t>
                      </a:r>
                      <a:r>
                        <a:rPr lang="en-US" sz="1200" b="0" i="0" u="none" strike="noStrike" dirty="0" err="1">
                          <a:solidFill>
                            <a:srgbClr val="B4A7D6"/>
                          </a:solidFill>
                          <a:effectLst/>
                          <a:latin typeface="Courier New" panose="02070309020205020404" pitchFamily="49" charset="0"/>
                        </a:rPr>
                        <a:t>IDENTITY</a:t>
                      </a:r>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Column</a:t>
                      </a:r>
                      <a:r>
                        <a:rPr lang="en-US" sz="1200" b="0" i="0" u="none" strike="noStrike" dirty="0">
                          <a:solidFill>
                            <a:srgbClr val="FFFFFF"/>
                          </a:solidFill>
                          <a:effectLst/>
                          <a:latin typeface="Courier New" panose="02070309020205020404" pitchFamily="49" charset="0"/>
                        </a:rPr>
                        <a:t>(</a:t>
                      </a:r>
                      <a:r>
                        <a:rPr lang="en-US" sz="1200" b="0" i="0" u="none" strike="noStrike" dirty="0">
                          <a:solidFill>
                            <a:srgbClr val="E69138"/>
                          </a:solidFill>
                          <a:effectLst/>
                          <a:latin typeface="Courier New" panose="02070309020205020404" pitchFamily="49" charset="0"/>
                        </a:rPr>
                        <a:t>name </a:t>
                      </a: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F1C232"/>
                          </a:solidFill>
                          <a:effectLst/>
                          <a:latin typeface="Courier New" panose="02070309020205020404" pitchFamily="49" charset="0"/>
                        </a:rPr>
                        <a:t> “id”</a:t>
                      </a:r>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r>
                        <a:rPr lang="en-US" sz="1200" b="0" i="0" u="none" strike="noStrike" dirty="0">
                          <a:solidFill>
                            <a:srgbClr val="CC0000"/>
                          </a:solidFill>
                          <a:effectLst/>
                          <a:latin typeface="Courier New" panose="02070309020205020404" pitchFamily="49" charset="0"/>
                        </a:rPr>
                        <a:t>private </a:t>
                      </a:r>
                      <a:r>
                        <a:rPr lang="en-US" sz="1200" b="0" i="1" u="none" strike="noStrike" dirty="0">
                          <a:solidFill>
                            <a:srgbClr val="6D9EEB"/>
                          </a:solidFill>
                          <a:effectLst/>
                          <a:latin typeface="Courier New" panose="02070309020205020404" pitchFamily="49" charset="0"/>
                        </a:rPr>
                        <a:t>Long </a:t>
                      </a:r>
                      <a:r>
                        <a:rPr lang="en-US" sz="1200" b="0" i="0" u="none" strike="noStrike" dirty="0">
                          <a:solidFill>
                            <a:srgbClr val="FFFFFF"/>
                          </a:solidFill>
                          <a:effectLst/>
                          <a:latin typeface="Courier New" panose="02070309020205020404" pitchFamily="49" charset="0"/>
                        </a:rPr>
                        <a:t>id;</a:t>
                      </a:r>
                      <a:endParaRPr lang="en-US" sz="1200" b="0" dirty="0">
                        <a:effectLst/>
                      </a:endParaRPr>
                    </a:p>
                    <a:p>
                      <a:pPr rtl="0" fontAlgn="base"/>
                      <a:br>
                        <a:rPr lang="en-US" sz="1200" b="0" dirty="0">
                          <a:effectLst/>
                        </a:rPr>
                      </a:b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ManyToMany</a:t>
                      </a:r>
                      <a:endParaRPr lang="en-US" sz="1200" b="0" dirty="0">
                        <a:effectLst/>
                      </a:endParaRPr>
                    </a:p>
                    <a:p>
                      <a:pPr rtl="0" fontAlgn="base"/>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JoinTable</a:t>
                      </a:r>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r>
                        <a:rPr lang="en-US" sz="1200" b="0" i="0" u="none" strike="noStrike" dirty="0">
                          <a:solidFill>
                            <a:srgbClr val="E69138"/>
                          </a:solidFill>
                          <a:effectLst/>
                          <a:latin typeface="Courier New" panose="02070309020205020404" pitchFamily="49" charset="0"/>
                        </a:rPr>
                        <a:t>        name </a:t>
                      </a:r>
                      <a:r>
                        <a:rPr lang="en-US" sz="1200" b="0" i="0" u="none" strike="noStrike" dirty="0">
                          <a:solidFill>
                            <a:srgbClr val="CC0000"/>
                          </a:solidFill>
                          <a:effectLst/>
                          <a:latin typeface="Courier New" panose="02070309020205020404" pitchFamily="49" charset="0"/>
                        </a:rPr>
                        <a:t>= </a:t>
                      </a:r>
                      <a:r>
                        <a:rPr lang="en-US" sz="1200" b="0" i="0" u="none" strike="noStrike" dirty="0">
                          <a:solidFill>
                            <a:srgbClr val="F1C232"/>
                          </a:solidFill>
                          <a:effectLst/>
                          <a:latin typeface="Courier New" panose="02070309020205020404" pitchFamily="49" charset="0"/>
                        </a:rPr>
                        <a:t>“likes”</a:t>
                      </a:r>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r>
                        <a:rPr lang="en-US" sz="1200" b="0" i="0" u="none" strike="noStrike" dirty="0">
                          <a:solidFill>
                            <a:srgbClr val="FFFFFF"/>
                          </a:solidFill>
                          <a:effectLst/>
                          <a:latin typeface="Courier New" panose="02070309020205020404" pitchFamily="49" charset="0"/>
                        </a:rPr>
                        <a:t>        </a:t>
                      </a:r>
                      <a:r>
                        <a:rPr lang="en-US" sz="1200" b="0" i="0" u="none" strike="noStrike" dirty="0" err="1">
                          <a:solidFill>
                            <a:srgbClr val="E69138"/>
                          </a:solidFill>
                          <a:effectLst/>
                          <a:latin typeface="Courier New" panose="02070309020205020404" pitchFamily="49" charset="0"/>
                        </a:rPr>
                        <a:t>joinColumns</a:t>
                      </a:r>
                      <a:r>
                        <a:rPr lang="en-US" sz="1200" b="0" i="0" u="none" strike="noStrike" dirty="0">
                          <a:solidFill>
                            <a:srgbClr val="E69138"/>
                          </a:solidFill>
                          <a:effectLst/>
                          <a:latin typeface="Courier New" panose="02070309020205020404" pitchFamily="49" charset="0"/>
                        </a:rPr>
                        <a:t> </a:t>
                      </a: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E69138"/>
                          </a:solidFill>
                          <a:effectLst/>
                          <a:latin typeface="Courier New" panose="02070309020205020404" pitchFamily="49" charset="0"/>
                        </a:rPr>
                        <a:t> </a:t>
                      </a: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JoinColumn</a:t>
                      </a:r>
                      <a:r>
                        <a:rPr lang="en-US" sz="1200" b="0" i="0" u="none" strike="noStrike" dirty="0">
                          <a:solidFill>
                            <a:srgbClr val="FFFFFF"/>
                          </a:solidFill>
                          <a:effectLst/>
                          <a:latin typeface="Courier New" panose="02070309020205020404" pitchFamily="49" charset="0"/>
                        </a:rPr>
                        <a:t>(</a:t>
                      </a:r>
                      <a:r>
                        <a:rPr lang="en-US" sz="1200" b="0" i="0" u="none" strike="noStrike" dirty="0">
                          <a:solidFill>
                            <a:srgbClr val="E69138"/>
                          </a:solidFill>
                          <a:effectLst/>
                          <a:latin typeface="Courier New" panose="02070309020205020404" pitchFamily="49" charset="0"/>
                        </a:rPr>
                        <a:t>name </a:t>
                      </a:r>
                      <a:r>
                        <a:rPr lang="en-US" sz="1200" b="0" i="0" u="none" strike="noStrike" dirty="0">
                          <a:solidFill>
                            <a:srgbClr val="CC0000"/>
                          </a:solidFill>
                          <a:effectLst/>
                          <a:latin typeface="Courier New" panose="02070309020205020404" pitchFamily="49" charset="0"/>
                        </a:rPr>
                        <a:t>= </a:t>
                      </a:r>
                      <a:r>
                        <a:rPr lang="en-US" sz="1200" b="0" i="0" u="none" strike="noStrike" dirty="0">
                          <a:solidFill>
                            <a:srgbClr val="F1C232"/>
                          </a:solidFill>
                          <a:effectLst/>
                          <a:latin typeface="Courier New" panose="02070309020205020404" pitchFamily="49" charset="0"/>
                        </a:rPr>
                        <a:t>“</a:t>
                      </a:r>
                      <a:r>
                        <a:rPr lang="en-US" sz="1200" b="0" i="0" u="none" strike="noStrike" dirty="0" err="1">
                          <a:solidFill>
                            <a:srgbClr val="F1C232"/>
                          </a:solidFill>
                          <a:effectLst/>
                          <a:latin typeface="Courier New" panose="02070309020205020404" pitchFamily="49" charset="0"/>
                        </a:rPr>
                        <a:t>id_contacto</a:t>
                      </a:r>
                      <a:r>
                        <a:rPr lang="en-US" sz="1200" b="0" i="0" u="none" strike="noStrike" dirty="0">
                          <a:solidFill>
                            <a:srgbClr val="F1C232"/>
                          </a:solidFill>
                          <a:effectLst/>
                          <a:latin typeface="Courier New" panose="02070309020205020404" pitchFamily="49" charset="0"/>
                        </a:rPr>
                        <a:t>”</a:t>
                      </a:r>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r>
                        <a:rPr lang="en-US" sz="1200" b="0" i="0" u="none" strike="noStrike" dirty="0">
                          <a:solidFill>
                            <a:srgbClr val="FFFFFF"/>
                          </a:solidFill>
                          <a:effectLst/>
                          <a:latin typeface="Courier New" panose="02070309020205020404" pitchFamily="49" charset="0"/>
                        </a:rPr>
                        <a:t>        </a:t>
                      </a:r>
                      <a:r>
                        <a:rPr lang="en-US" sz="1200" b="0" i="0" u="none" strike="noStrike" dirty="0" err="1">
                          <a:solidFill>
                            <a:srgbClr val="E69138"/>
                          </a:solidFill>
                          <a:effectLst/>
                          <a:latin typeface="Courier New" panose="02070309020205020404" pitchFamily="49" charset="0"/>
                        </a:rPr>
                        <a:t>inverseJoinColumns</a:t>
                      </a:r>
                      <a:r>
                        <a:rPr lang="en-US" sz="1200" b="0" i="0" u="none" strike="noStrike" dirty="0">
                          <a:solidFill>
                            <a:srgbClr val="E69138"/>
                          </a:solidFill>
                          <a:effectLst/>
                          <a:latin typeface="Courier New" panose="02070309020205020404" pitchFamily="49" charset="0"/>
                        </a:rPr>
                        <a:t> </a:t>
                      </a:r>
                      <a:r>
                        <a:rPr lang="en-US" sz="1200" b="0" i="0" u="none" strike="noStrike" dirty="0">
                          <a:solidFill>
                            <a:srgbClr val="CC0000"/>
                          </a:solidFill>
                          <a:effectLst/>
                          <a:latin typeface="Courier New" panose="02070309020205020404" pitchFamily="49" charset="0"/>
                        </a:rPr>
                        <a:t>= @</a:t>
                      </a:r>
                      <a:r>
                        <a:rPr lang="en-US" sz="1200" b="0" i="0" u="none" strike="noStrike" dirty="0">
                          <a:solidFill>
                            <a:srgbClr val="6D9EEB"/>
                          </a:solidFill>
                          <a:effectLst/>
                          <a:latin typeface="Courier New" panose="02070309020205020404" pitchFamily="49" charset="0"/>
                        </a:rPr>
                        <a:t>JoinColumn</a:t>
                      </a:r>
                      <a:r>
                        <a:rPr lang="en-US" sz="1200" b="0" i="0" u="none" strike="noStrike" dirty="0">
                          <a:solidFill>
                            <a:srgbClr val="FFFFFF"/>
                          </a:solidFill>
                          <a:effectLst/>
                          <a:latin typeface="Courier New" panose="02070309020205020404" pitchFamily="49" charset="0"/>
                        </a:rPr>
                        <a:t>(</a:t>
                      </a:r>
                      <a:r>
                        <a:rPr lang="en-US" sz="1200" b="0" i="0" u="none" strike="noStrike" dirty="0">
                          <a:solidFill>
                            <a:srgbClr val="E69138"/>
                          </a:solidFill>
                          <a:effectLst/>
                          <a:latin typeface="Courier New" panose="02070309020205020404" pitchFamily="49" charset="0"/>
                        </a:rPr>
                        <a:t>name </a:t>
                      </a:r>
                      <a:r>
                        <a:rPr lang="en-US" sz="1200" b="0" i="0" u="none" strike="noStrike" dirty="0">
                          <a:solidFill>
                            <a:srgbClr val="CC0000"/>
                          </a:solidFill>
                          <a:effectLst/>
                          <a:latin typeface="Courier New" panose="02070309020205020404" pitchFamily="49" charset="0"/>
                        </a:rPr>
                        <a:t>= </a:t>
                      </a:r>
                      <a:r>
                        <a:rPr lang="en-US" sz="1200" b="0" i="0" u="none" strike="noStrike" dirty="0">
                          <a:solidFill>
                            <a:srgbClr val="F1C232"/>
                          </a:solidFill>
                          <a:effectLst/>
                          <a:latin typeface="Courier New" panose="02070309020205020404" pitchFamily="49" charset="0"/>
                        </a:rPr>
                        <a:t>“</a:t>
                      </a:r>
                      <a:r>
                        <a:rPr lang="en-US" sz="1200" b="0" i="0" u="none" strike="noStrike" dirty="0" err="1">
                          <a:solidFill>
                            <a:srgbClr val="F1C232"/>
                          </a:solidFill>
                          <a:effectLst/>
                          <a:latin typeface="Courier New" panose="02070309020205020404" pitchFamily="49" charset="0"/>
                        </a:rPr>
                        <a:t>id_foto</a:t>
                      </a:r>
                      <a:r>
                        <a:rPr lang="en-US" sz="1200" b="0" i="0" u="none" strike="noStrike" dirty="0">
                          <a:solidFill>
                            <a:srgbClr val="F1C232"/>
                          </a:solidFill>
                          <a:effectLst/>
                          <a:latin typeface="Courier New" panose="02070309020205020404" pitchFamily="49" charset="0"/>
                        </a:rPr>
                        <a:t>”</a:t>
                      </a:r>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r>
                        <a:rPr lang="en-US" sz="1200" b="0" i="0" u="none" strike="noStrike" dirty="0">
                          <a:solidFill>
                            <a:srgbClr val="CC0000"/>
                          </a:solidFill>
                          <a:effectLst/>
                          <a:latin typeface="Courier New" panose="02070309020205020404" pitchFamily="49" charset="0"/>
                        </a:rPr>
                        <a:t>private </a:t>
                      </a:r>
                      <a:r>
                        <a:rPr lang="en-US" sz="1200" b="0" i="1" u="none" strike="noStrike" dirty="0">
                          <a:solidFill>
                            <a:srgbClr val="6D9EEB"/>
                          </a:solidFill>
                          <a:effectLst/>
                          <a:latin typeface="Courier New" panose="02070309020205020404" pitchFamily="49" charset="0"/>
                        </a:rPr>
                        <a:t>Set </a:t>
                      </a:r>
                      <a:r>
                        <a:rPr lang="en-US" sz="1200" b="0" i="0" u="none" strike="noStrike" dirty="0">
                          <a:solidFill>
                            <a:srgbClr val="FFFFFF"/>
                          </a:solidFill>
                          <a:effectLst/>
                          <a:latin typeface="Courier New" panose="02070309020205020404" pitchFamily="49" charset="0"/>
                        </a:rPr>
                        <a:t>&lt;</a:t>
                      </a:r>
                      <a:r>
                        <a:rPr lang="en-US" sz="1200" b="0" i="1" u="none" strike="noStrike" dirty="0">
                          <a:solidFill>
                            <a:srgbClr val="6D9EEB"/>
                          </a:solidFill>
                          <a:effectLst/>
                          <a:latin typeface="Courier New" panose="02070309020205020404" pitchFamily="49" charset="0"/>
                        </a:rPr>
                        <a:t>Foto</a:t>
                      </a:r>
                      <a:r>
                        <a:rPr lang="en-US" sz="1200" b="0" i="0" u="none" strike="noStrike" dirty="0">
                          <a:solidFill>
                            <a:srgbClr val="FFFFFF"/>
                          </a:solidFill>
                          <a:effectLst/>
                          <a:latin typeface="Courier New" panose="02070309020205020404" pitchFamily="49" charset="0"/>
                        </a:rPr>
                        <a:t>&gt; </a:t>
                      </a:r>
                      <a:r>
                        <a:rPr lang="en-US" sz="1200" b="0" i="0" u="none" strike="noStrike" dirty="0" err="1">
                          <a:solidFill>
                            <a:srgbClr val="FFFFFF"/>
                          </a:solidFill>
                          <a:effectLst/>
                          <a:latin typeface="Courier New" panose="02070309020205020404" pitchFamily="49" charset="0"/>
                        </a:rPr>
                        <a:t>likedFotos</a:t>
                      </a:r>
                      <a:r>
                        <a:rPr lang="en-US" sz="1200" b="0" i="0" u="none" strike="noStrike" dirty="0">
                          <a:solidFill>
                            <a:srgbClr val="FFFFFF"/>
                          </a:solidFill>
                          <a:effectLst/>
                          <a:latin typeface="Courier New" panose="02070309020205020404" pitchFamily="49" charset="0"/>
                        </a:rPr>
                        <a:t>;</a:t>
                      </a:r>
                      <a:endParaRPr lang="en-US" sz="1200" b="0" dirty="0">
                        <a:effectLst/>
                      </a:endParaRPr>
                    </a:p>
                    <a:p>
                      <a:pPr rtl="0" fontAlgn="base"/>
                      <a:br>
                        <a:rPr lang="en-US" sz="1200" b="0" dirty="0">
                          <a:effectLst/>
                        </a:rPr>
                      </a:br>
                      <a:r>
                        <a:rPr lang="en-US" sz="1200" b="0" i="1" u="none" strike="noStrike" dirty="0">
                          <a:solidFill>
                            <a:srgbClr val="999999"/>
                          </a:solidFill>
                          <a:effectLst/>
                          <a:latin typeface="Courier New" panose="02070309020205020404" pitchFamily="49" charset="0"/>
                        </a:rPr>
                        <a:t>// Add getters and setters</a:t>
                      </a:r>
                      <a:endParaRPr lang="en-US" sz="1200" b="0" dirty="0">
                        <a:effectLst/>
                      </a:endParaRPr>
                    </a:p>
                    <a:p>
                      <a:pPr rtl="0" fontAlgn="base"/>
                      <a:br>
                        <a:rPr lang="en-US" sz="1200" b="0" dirty="0">
                          <a:effectLst/>
                        </a:rPr>
                      </a:br>
                      <a:r>
                        <a:rPr lang="en-US" sz="1200" b="0" i="1" u="none" strike="noStrike" dirty="0">
                          <a:solidFill>
                            <a:srgbClr val="FFFFFF"/>
                          </a:solidFill>
                          <a:effectLst/>
                          <a:latin typeface="Courier New" panose="02070309020205020404" pitchFamily="49" charset="0"/>
                        </a:rPr>
                        <a:t>}</a:t>
                      </a:r>
                      <a:endParaRPr lang="en-US" sz="1200" b="0" dirty="0">
                        <a:effectLst/>
                      </a:endParaRPr>
                    </a:p>
                  </a:txBody>
                  <a:tcPr marL="42930" marR="42930" marT="42930" marB="429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7841319"/>
                  </a:ext>
                </a:extLst>
              </a:tr>
            </a:tbl>
          </a:graphicData>
        </a:graphic>
      </p:graphicFrame>
      <p:sp>
        <p:nvSpPr>
          <p:cNvPr id="6" name="CuadroTexto 5">
            <a:extLst>
              <a:ext uri="{FF2B5EF4-FFF2-40B4-BE49-F238E27FC236}">
                <a16:creationId xmlns:a16="http://schemas.microsoft.com/office/drawing/2014/main" id="{376E5268-7BC3-0EE9-42B8-3A0C9223A6EF}"/>
              </a:ext>
            </a:extLst>
          </p:cNvPr>
          <p:cNvSpPr txBox="1"/>
          <p:nvPr/>
        </p:nvSpPr>
        <p:spPr>
          <a:xfrm>
            <a:off x="7162800" y="206375"/>
            <a:ext cx="4889500" cy="2800767"/>
          </a:xfrm>
          <a:prstGeom prst="rect">
            <a:avLst/>
          </a:prstGeom>
          <a:solidFill>
            <a:srgbClr val="FA3660"/>
          </a:solidFill>
        </p:spPr>
        <p:txBody>
          <a:bodyPr wrap="square">
            <a:spAutoFit/>
          </a:bodyPr>
          <a:lstStyle/>
          <a:p>
            <a:pPr algn="l" fontAlgn="base"/>
            <a:r>
              <a:rPr lang="es-ES" sz="1600" b="1" i="0" u="none" strike="noStrike" dirty="0">
                <a:effectLst/>
                <a:latin typeface="Proxima Nova"/>
              </a:rPr>
              <a:t>@ManyToMany </a:t>
            </a:r>
            <a:r>
              <a:rPr lang="es-ES" sz="1600" b="0" i="0" u="none" strike="noStrike" dirty="0">
                <a:effectLst/>
                <a:latin typeface="Proxima Nova"/>
              </a:rPr>
              <a:t>indica relación muchos a muchos con la clase Foto. </a:t>
            </a:r>
            <a:endParaRPr lang="es-ES" sz="1600" b="0" i="0" dirty="0">
              <a:effectLst/>
              <a:latin typeface="Schibsted Grotesk"/>
            </a:endParaRPr>
          </a:p>
          <a:p>
            <a:pPr algn="l" fontAlgn="base"/>
            <a:r>
              <a:rPr lang="es-ES" sz="1600" b="1" i="0" u="none" strike="noStrike" dirty="0">
                <a:effectLst/>
                <a:latin typeface="Proxima Nova"/>
              </a:rPr>
              <a:t>@JoinTable:</a:t>
            </a:r>
            <a:r>
              <a:rPr lang="es-ES" sz="1600" b="0" i="0" u="none" strike="noStrike" dirty="0">
                <a:effectLst/>
                <a:latin typeface="Proxima Nova"/>
              </a:rPr>
              <a:t> Lo usamos para utilizar la tabla que asocia a las dos tablas de la base de datos. Con el atributo </a:t>
            </a:r>
            <a:r>
              <a:rPr lang="es-ES" sz="1600" b="1" i="0" u="none" strike="noStrike" dirty="0" err="1">
                <a:effectLst/>
                <a:latin typeface="Proxima Nova"/>
              </a:rPr>
              <a:t>name</a:t>
            </a:r>
            <a:r>
              <a:rPr lang="es-ES" sz="1600" b="0" i="0" u="none" strike="noStrike" dirty="0">
                <a:effectLst/>
                <a:latin typeface="Proxima Nova"/>
              </a:rPr>
              <a:t> definimos el nombre de esta tabla.</a:t>
            </a:r>
            <a:endParaRPr lang="es-ES" sz="1600" b="0" i="0" dirty="0">
              <a:effectLst/>
              <a:latin typeface="Schibsted Grotesk"/>
            </a:endParaRPr>
          </a:p>
          <a:p>
            <a:pPr marR="251993" algn="l" rtl="0" fontAlgn="base"/>
            <a:r>
              <a:rPr lang="es-ES" sz="1600" b="1" i="0" u="none" strike="noStrike" dirty="0" err="1">
                <a:effectLst/>
                <a:latin typeface="Proxima Nova"/>
              </a:rPr>
              <a:t>joinColumns</a:t>
            </a:r>
            <a:r>
              <a:rPr lang="es-ES" sz="1600" b="0" i="0" u="none" strike="noStrike" dirty="0">
                <a:effectLst/>
                <a:latin typeface="Proxima Nova"/>
              </a:rPr>
              <a:t>: Lo usamos para definir la columna en la tabla asociativa que apunta al id de la clase propietaria.</a:t>
            </a:r>
            <a:endParaRPr lang="es-ES" sz="1600" b="0" i="0" dirty="0">
              <a:effectLst/>
              <a:latin typeface="Schibsted Grotesk"/>
            </a:endParaRPr>
          </a:p>
          <a:p>
            <a:pPr algn="l" fontAlgn="base"/>
            <a:r>
              <a:rPr lang="es-ES" sz="1600" b="1" i="0" u="none" strike="noStrike" dirty="0" err="1">
                <a:effectLst/>
                <a:latin typeface="Proxima Nova"/>
              </a:rPr>
              <a:t>inverseJoinColumns</a:t>
            </a:r>
            <a:r>
              <a:rPr lang="es-ES" sz="1600" b="1" i="0" u="none" strike="noStrike" dirty="0">
                <a:effectLst/>
                <a:latin typeface="Proxima Nova"/>
              </a:rPr>
              <a:t>:</a:t>
            </a:r>
            <a:r>
              <a:rPr lang="es-ES" sz="1600" b="0" i="0" u="none" strike="noStrike" dirty="0">
                <a:effectLst/>
                <a:latin typeface="Proxima Nova"/>
              </a:rPr>
              <a:t> Definimos la columna en la tabla externa que apunta al id de la tabla inversa de la asociación.</a:t>
            </a:r>
            <a:endParaRPr lang="es-ES" sz="1600" b="0" i="0" dirty="0">
              <a:effectLst/>
              <a:latin typeface="Schibsted Grotesk"/>
            </a:endParaRPr>
          </a:p>
        </p:txBody>
      </p:sp>
      <p:graphicFrame>
        <p:nvGraphicFramePr>
          <p:cNvPr id="7" name="Tabla 6">
            <a:extLst>
              <a:ext uri="{FF2B5EF4-FFF2-40B4-BE49-F238E27FC236}">
                <a16:creationId xmlns:a16="http://schemas.microsoft.com/office/drawing/2014/main" id="{B2705187-B082-04AC-8879-1E60CE9BE868}"/>
              </a:ext>
            </a:extLst>
          </p:cNvPr>
          <p:cNvGraphicFramePr>
            <a:graphicFrameLocks noGrp="1"/>
          </p:cNvGraphicFramePr>
          <p:nvPr>
            <p:extLst>
              <p:ext uri="{D42A27DB-BD31-4B8C-83A1-F6EECF244321}">
                <p14:modId xmlns:p14="http://schemas.microsoft.com/office/powerpoint/2010/main" val="1463588373"/>
              </p:ext>
            </p:extLst>
          </p:nvPr>
        </p:nvGraphicFramePr>
        <p:xfrm>
          <a:off x="2909887" y="3949835"/>
          <a:ext cx="7974013" cy="2870200"/>
        </p:xfrm>
        <a:graphic>
          <a:graphicData uri="http://schemas.openxmlformats.org/drawingml/2006/table">
            <a:tbl>
              <a:tblPr/>
              <a:tblGrid>
                <a:gridCol w="7974013">
                  <a:extLst>
                    <a:ext uri="{9D8B030D-6E8A-4147-A177-3AD203B41FA5}">
                      <a16:colId xmlns:a16="http://schemas.microsoft.com/office/drawing/2014/main" val="1854157024"/>
                    </a:ext>
                  </a:extLst>
                </a:gridCol>
              </a:tblGrid>
              <a:tr h="1168400">
                <a:tc>
                  <a:txBody>
                    <a:bodyPr/>
                    <a:lstStyle/>
                    <a:p>
                      <a:pPr rtl="0" fontAlgn="base"/>
                      <a:r>
                        <a:rPr lang="en-US" b="1" i="0" u="none" strike="noStrike" dirty="0">
                          <a:solidFill>
                            <a:srgbClr val="CC0000"/>
                          </a:solidFill>
                          <a:effectLst/>
                          <a:latin typeface="Courier New" panose="02070309020205020404" pitchFamily="49" charset="0"/>
                        </a:rPr>
                        <a:t>@</a:t>
                      </a:r>
                      <a:r>
                        <a:rPr lang="en-US" b="1" i="0" u="none" strike="noStrike" dirty="0">
                          <a:solidFill>
                            <a:srgbClr val="6D9EEB"/>
                          </a:solidFill>
                          <a:effectLst/>
                          <a:latin typeface="Courier New" panose="02070309020205020404" pitchFamily="49" charset="0"/>
                        </a:rPr>
                        <a:t>Entity</a:t>
                      </a:r>
                      <a:endParaRPr lang="en-US" dirty="0">
                        <a:effectLst/>
                      </a:endParaRPr>
                    </a:p>
                    <a:p>
                      <a:pPr rtl="0" fontAlgn="base"/>
                      <a:r>
                        <a:rPr lang="en-US" b="1" i="0" u="none" strike="noStrike" dirty="0">
                          <a:solidFill>
                            <a:srgbClr val="CC0000"/>
                          </a:solidFill>
                          <a:effectLst/>
                          <a:latin typeface="Courier New" panose="02070309020205020404" pitchFamily="49" charset="0"/>
                        </a:rPr>
                        <a:t>@</a:t>
                      </a:r>
                      <a:r>
                        <a:rPr lang="en-US" b="1" i="0" u="none" strike="noStrike" dirty="0">
                          <a:solidFill>
                            <a:srgbClr val="6D9EEB"/>
                          </a:solidFill>
                          <a:effectLst/>
                          <a:latin typeface="Courier New" panose="02070309020205020404" pitchFamily="49" charset="0"/>
                        </a:rPr>
                        <a:t>Table</a:t>
                      </a:r>
                      <a:r>
                        <a:rPr lang="en-US" b="1" i="0" u="none" strike="noStrike" dirty="0">
                          <a:solidFill>
                            <a:srgbClr val="FFFFFF"/>
                          </a:solidFill>
                          <a:effectLst/>
                          <a:latin typeface="Courier New" panose="02070309020205020404" pitchFamily="49" charset="0"/>
                        </a:rPr>
                        <a:t>(</a:t>
                      </a:r>
                      <a:r>
                        <a:rPr lang="en-US" b="1" i="0" u="none" strike="noStrike" dirty="0">
                          <a:solidFill>
                            <a:srgbClr val="E69138"/>
                          </a:solidFill>
                          <a:effectLst/>
                          <a:latin typeface="Courier New" panose="02070309020205020404" pitchFamily="49" charset="0"/>
                        </a:rPr>
                        <a:t>name </a:t>
                      </a:r>
                      <a:r>
                        <a:rPr lang="en-US" b="1" i="0" u="none" strike="noStrike" dirty="0">
                          <a:solidFill>
                            <a:srgbClr val="CC0000"/>
                          </a:solidFill>
                          <a:effectLst/>
                          <a:latin typeface="Courier New" panose="02070309020205020404" pitchFamily="49" charset="0"/>
                        </a:rPr>
                        <a:t>=</a:t>
                      </a:r>
                      <a:r>
                        <a:rPr lang="en-US" b="1" i="0" u="none" strike="noStrike" dirty="0">
                          <a:solidFill>
                            <a:srgbClr val="B4A7D6"/>
                          </a:solidFill>
                          <a:effectLst/>
                          <a:latin typeface="Courier New" panose="02070309020205020404" pitchFamily="49" charset="0"/>
                        </a:rPr>
                        <a:t> </a:t>
                      </a:r>
                      <a:r>
                        <a:rPr lang="en-US" b="1" i="0" u="none" strike="noStrike" dirty="0">
                          <a:solidFill>
                            <a:srgbClr val="F1C232"/>
                          </a:solidFill>
                          <a:effectLst/>
                          <a:latin typeface="Courier New" panose="02070309020205020404" pitchFamily="49" charset="0"/>
                        </a:rPr>
                        <a:t>“</a:t>
                      </a:r>
                      <a:r>
                        <a:rPr lang="en-US" b="1" i="0" u="none" strike="noStrike" dirty="0" err="1">
                          <a:solidFill>
                            <a:srgbClr val="F1C232"/>
                          </a:solidFill>
                          <a:effectLst/>
                          <a:latin typeface="Courier New" panose="02070309020205020404" pitchFamily="49" charset="0"/>
                        </a:rPr>
                        <a:t>fotos</a:t>
                      </a:r>
                      <a:r>
                        <a:rPr lang="en-US" b="1" i="0" u="none" strike="noStrike" dirty="0">
                          <a:solidFill>
                            <a:srgbClr val="F1C232"/>
                          </a:solidFill>
                          <a:effectLst/>
                          <a:latin typeface="Courier New" panose="02070309020205020404" pitchFamily="49" charset="0"/>
                        </a:rPr>
                        <a:t>”</a:t>
                      </a:r>
                      <a:r>
                        <a:rPr lang="en-US" b="1" i="0" u="none" strike="noStrike" dirty="0">
                          <a:solidFill>
                            <a:srgbClr val="FFFFFF"/>
                          </a:solidFill>
                          <a:effectLst/>
                          <a:latin typeface="Courier New" panose="02070309020205020404" pitchFamily="49" charset="0"/>
                        </a:rPr>
                        <a:t>)</a:t>
                      </a:r>
                      <a:endParaRPr lang="en-US" dirty="0">
                        <a:effectLst/>
                      </a:endParaRPr>
                    </a:p>
                    <a:p>
                      <a:pPr rtl="0" fontAlgn="base"/>
                      <a:r>
                        <a:rPr lang="en-US" b="1" i="0" u="none" strike="noStrike" dirty="0">
                          <a:solidFill>
                            <a:srgbClr val="CC0000"/>
                          </a:solidFill>
                          <a:effectLst/>
                          <a:latin typeface="Courier New" panose="02070309020205020404" pitchFamily="49" charset="0"/>
                        </a:rPr>
                        <a:t>public </a:t>
                      </a:r>
                      <a:r>
                        <a:rPr lang="en-US" b="1" i="1" u="none" strike="noStrike" dirty="0">
                          <a:solidFill>
                            <a:srgbClr val="6D9EEB"/>
                          </a:solidFill>
                          <a:effectLst/>
                          <a:latin typeface="Courier New" panose="02070309020205020404" pitchFamily="49" charset="0"/>
                        </a:rPr>
                        <a:t>class </a:t>
                      </a:r>
                      <a:r>
                        <a:rPr lang="en-US" b="1" i="0" u="none" strike="noStrike" dirty="0">
                          <a:solidFill>
                            <a:srgbClr val="93C47D"/>
                          </a:solidFill>
                          <a:effectLst/>
                          <a:latin typeface="Courier New" panose="02070309020205020404" pitchFamily="49" charset="0"/>
                        </a:rPr>
                        <a:t>Foto </a:t>
                      </a:r>
                      <a:r>
                        <a:rPr lang="en-US" b="1" i="0" u="none" strike="noStrike" dirty="0">
                          <a:solidFill>
                            <a:srgbClr val="FFFFFF"/>
                          </a:solidFill>
                          <a:effectLst/>
                          <a:latin typeface="Courier New" panose="02070309020205020404" pitchFamily="49" charset="0"/>
                        </a:rPr>
                        <a:t>{</a:t>
                      </a:r>
                      <a:endParaRPr lang="en-US" dirty="0">
                        <a:effectLst/>
                      </a:endParaRPr>
                    </a:p>
                    <a:p>
                      <a:pPr rtl="0" fontAlgn="base"/>
                      <a:br>
                        <a:rPr lang="en-US" dirty="0">
                          <a:effectLst/>
                        </a:rPr>
                      </a:br>
                      <a:r>
                        <a:rPr lang="en-US" b="1" i="0" u="none" strike="noStrike" dirty="0">
                          <a:solidFill>
                            <a:srgbClr val="CC0000"/>
                          </a:solidFill>
                          <a:effectLst/>
                          <a:latin typeface="Courier New" panose="02070309020205020404" pitchFamily="49" charset="0"/>
                        </a:rPr>
                        <a:t>@</a:t>
                      </a:r>
                      <a:r>
                        <a:rPr lang="en-US" b="1" i="0" u="none" strike="noStrike" dirty="0">
                          <a:solidFill>
                            <a:srgbClr val="6D9EEB"/>
                          </a:solidFill>
                          <a:effectLst/>
                          <a:latin typeface="Courier New" panose="02070309020205020404" pitchFamily="49" charset="0"/>
                        </a:rPr>
                        <a:t>Id</a:t>
                      </a:r>
                      <a:endParaRPr lang="en-US" dirty="0">
                        <a:effectLst/>
                      </a:endParaRPr>
                    </a:p>
                    <a:p>
                      <a:pPr rtl="0" fontAlgn="base"/>
                      <a:r>
                        <a:rPr lang="en-US" b="1" i="0" u="none" strike="noStrike" dirty="0">
                          <a:solidFill>
                            <a:srgbClr val="CC0000"/>
                          </a:solidFill>
                          <a:effectLst/>
                          <a:latin typeface="Courier New" panose="02070309020205020404" pitchFamily="49" charset="0"/>
                        </a:rPr>
                        <a:t>@</a:t>
                      </a:r>
                      <a:r>
                        <a:rPr lang="en-US" b="1" i="0" u="none" strike="noStrike" dirty="0">
                          <a:solidFill>
                            <a:srgbClr val="6D9EEB"/>
                          </a:solidFill>
                          <a:effectLst/>
                          <a:latin typeface="Courier New" panose="02070309020205020404" pitchFamily="49" charset="0"/>
                        </a:rPr>
                        <a:t>GeneratedValue</a:t>
                      </a:r>
                      <a:r>
                        <a:rPr lang="en-US" b="1" i="0" u="none" strike="noStrike" dirty="0">
                          <a:solidFill>
                            <a:srgbClr val="FFFFFF"/>
                          </a:solidFill>
                          <a:effectLst/>
                          <a:latin typeface="Courier New" panose="02070309020205020404" pitchFamily="49" charset="0"/>
                        </a:rPr>
                        <a:t>(</a:t>
                      </a:r>
                      <a:r>
                        <a:rPr lang="en-US" b="1" i="0" u="none" strike="noStrike" dirty="0">
                          <a:solidFill>
                            <a:srgbClr val="E69138"/>
                          </a:solidFill>
                          <a:effectLst/>
                          <a:latin typeface="Courier New" panose="02070309020205020404" pitchFamily="49" charset="0"/>
                        </a:rPr>
                        <a:t>strategy </a:t>
                      </a:r>
                      <a:r>
                        <a:rPr lang="en-US" b="1" i="0" u="none" strike="noStrike" dirty="0">
                          <a:solidFill>
                            <a:srgbClr val="CC0000"/>
                          </a:solidFill>
                          <a:effectLst/>
                          <a:latin typeface="Courier New" panose="02070309020205020404" pitchFamily="49" charset="0"/>
                        </a:rPr>
                        <a:t>= </a:t>
                      </a:r>
                      <a:r>
                        <a:rPr lang="en-US" b="1" i="0" u="none" strike="noStrike" dirty="0" err="1">
                          <a:solidFill>
                            <a:srgbClr val="6D9EEB"/>
                          </a:solidFill>
                          <a:effectLst/>
                          <a:latin typeface="Courier New" panose="02070309020205020404" pitchFamily="49" charset="0"/>
                        </a:rPr>
                        <a:t>GenerationType</a:t>
                      </a:r>
                      <a:r>
                        <a:rPr lang="en-US" b="1" i="0" u="none" strike="noStrike" dirty="0" err="1">
                          <a:solidFill>
                            <a:srgbClr val="939293"/>
                          </a:solidFill>
                          <a:effectLst/>
                          <a:latin typeface="Courier New" panose="02070309020205020404" pitchFamily="49" charset="0"/>
                        </a:rPr>
                        <a:t>.</a:t>
                      </a:r>
                      <a:r>
                        <a:rPr lang="en-US" b="1" i="0" u="none" strike="noStrike" dirty="0" err="1">
                          <a:solidFill>
                            <a:srgbClr val="B4A7D6"/>
                          </a:solidFill>
                          <a:effectLst/>
                          <a:latin typeface="Courier New" panose="02070309020205020404" pitchFamily="49" charset="0"/>
                        </a:rPr>
                        <a:t>IDENTITY</a:t>
                      </a:r>
                      <a:r>
                        <a:rPr lang="en-US" b="1" i="0" u="none" strike="noStrike" dirty="0">
                          <a:solidFill>
                            <a:srgbClr val="FFFFFF"/>
                          </a:solidFill>
                          <a:effectLst/>
                          <a:latin typeface="Courier New" panose="02070309020205020404" pitchFamily="49" charset="0"/>
                        </a:rPr>
                        <a:t>)</a:t>
                      </a:r>
                      <a:endParaRPr lang="en-US" dirty="0">
                        <a:effectLst/>
                      </a:endParaRPr>
                    </a:p>
                    <a:p>
                      <a:pPr rtl="0" fontAlgn="base"/>
                      <a:r>
                        <a:rPr lang="en-US" b="1" i="0" u="none" strike="noStrike" dirty="0">
                          <a:solidFill>
                            <a:srgbClr val="CC0000"/>
                          </a:solidFill>
                          <a:effectLst/>
                          <a:latin typeface="Courier New" panose="02070309020205020404" pitchFamily="49" charset="0"/>
                        </a:rPr>
                        <a:t>@</a:t>
                      </a:r>
                      <a:r>
                        <a:rPr lang="en-US" b="1" i="0" u="none" strike="noStrike" dirty="0">
                          <a:solidFill>
                            <a:srgbClr val="6D9EEB"/>
                          </a:solidFill>
                          <a:effectLst/>
                          <a:latin typeface="Courier New" panose="02070309020205020404" pitchFamily="49" charset="0"/>
                        </a:rPr>
                        <a:t>Column</a:t>
                      </a:r>
                      <a:r>
                        <a:rPr lang="en-US" b="1" i="0" u="none" strike="noStrike" dirty="0">
                          <a:solidFill>
                            <a:srgbClr val="FFFFFF"/>
                          </a:solidFill>
                          <a:effectLst/>
                          <a:latin typeface="Courier New" panose="02070309020205020404" pitchFamily="49" charset="0"/>
                        </a:rPr>
                        <a:t>(</a:t>
                      </a:r>
                      <a:r>
                        <a:rPr lang="en-US" b="1" i="0" u="none" strike="noStrike" dirty="0">
                          <a:solidFill>
                            <a:srgbClr val="E69138"/>
                          </a:solidFill>
                          <a:effectLst/>
                          <a:latin typeface="Courier New" panose="02070309020205020404" pitchFamily="49" charset="0"/>
                        </a:rPr>
                        <a:t>name </a:t>
                      </a:r>
                      <a:r>
                        <a:rPr lang="en-US" b="1" i="0" u="none" strike="noStrike" dirty="0">
                          <a:solidFill>
                            <a:srgbClr val="CC0000"/>
                          </a:solidFill>
                          <a:effectLst/>
                          <a:latin typeface="Courier New" panose="02070309020205020404" pitchFamily="49" charset="0"/>
                        </a:rPr>
                        <a:t>=</a:t>
                      </a:r>
                      <a:r>
                        <a:rPr lang="en-US" b="1" i="0" u="none" strike="noStrike" dirty="0">
                          <a:solidFill>
                            <a:srgbClr val="F1C232"/>
                          </a:solidFill>
                          <a:effectLst/>
                          <a:latin typeface="Courier New" panose="02070309020205020404" pitchFamily="49" charset="0"/>
                        </a:rPr>
                        <a:t> “id”</a:t>
                      </a:r>
                      <a:r>
                        <a:rPr lang="en-US" b="1" i="0" u="none" strike="noStrike" dirty="0">
                          <a:solidFill>
                            <a:srgbClr val="FFFFFF"/>
                          </a:solidFill>
                          <a:effectLst/>
                          <a:latin typeface="Courier New" panose="02070309020205020404" pitchFamily="49" charset="0"/>
                        </a:rPr>
                        <a:t>)</a:t>
                      </a:r>
                      <a:endParaRPr lang="en-US" dirty="0">
                        <a:effectLst/>
                      </a:endParaRPr>
                    </a:p>
                    <a:p>
                      <a:pPr rtl="0" fontAlgn="base"/>
                      <a:r>
                        <a:rPr lang="en-US" b="1" i="0" u="none" strike="noStrike" dirty="0">
                          <a:solidFill>
                            <a:srgbClr val="CC0000"/>
                          </a:solidFill>
                          <a:effectLst/>
                          <a:latin typeface="Courier New" panose="02070309020205020404" pitchFamily="49" charset="0"/>
                        </a:rPr>
                        <a:t>private </a:t>
                      </a:r>
                      <a:r>
                        <a:rPr lang="en-US" b="1" i="1" u="none" strike="noStrike" dirty="0">
                          <a:solidFill>
                            <a:srgbClr val="6D9EEB"/>
                          </a:solidFill>
                          <a:effectLst/>
                          <a:latin typeface="Courier New" panose="02070309020205020404" pitchFamily="49" charset="0"/>
                        </a:rPr>
                        <a:t>Long </a:t>
                      </a:r>
                      <a:r>
                        <a:rPr lang="en-US" b="1" i="0" u="none" strike="noStrike" dirty="0">
                          <a:solidFill>
                            <a:srgbClr val="FFFFFF"/>
                          </a:solidFill>
                          <a:effectLst/>
                          <a:latin typeface="Courier New" panose="02070309020205020404" pitchFamily="49" charset="0"/>
                        </a:rPr>
                        <a:t>id;</a:t>
                      </a:r>
                      <a:endParaRPr lang="en-US" dirty="0">
                        <a:effectLst/>
                      </a:endParaRPr>
                    </a:p>
                    <a:p>
                      <a:pPr rtl="0" fontAlgn="base"/>
                      <a:br>
                        <a:rPr lang="en-US" dirty="0">
                          <a:effectLst/>
                        </a:rPr>
                      </a:br>
                      <a:r>
                        <a:rPr lang="en-US" b="1" i="1" u="none" strike="noStrike" dirty="0">
                          <a:solidFill>
                            <a:srgbClr val="FFFFFF"/>
                          </a:solidFill>
                          <a:effectLst/>
                          <a:latin typeface="Courier New" panose="02070309020205020404" pitchFamily="49" charset="0"/>
                        </a:rPr>
                        <a:t>}</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96513867"/>
                  </a:ext>
                </a:extLst>
              </a:tr>
            </a:tbl>
          </a:graphicData>
        </a:graphic>
      </p:graphicFrame>
      <p:sp>
        <p:nvSpPr>
          <p:cNvPr id="10" name="CuadroTexto 9">
            <a:extLst>
              <a:ext uri="{FF2B5EF4-FFF2-40B4-BE49-F238E27FC236}">
                <a16:creationId xmlns:a16="http://schemas.microsoft.com/office/drawing/2014/main" id="{D09FA617-0506-1A70-2B9E-C37FABDB1805}"/>
              </a:ext>
            </a:extLst>
          </p:cNvPr>
          <p:cNvSpPr txBox="1"/>
          <p:nvPr/>
        </p:nvSpPr>
        <p:spPr>
          <a:xfrm>
            <a:off x="8197849" y="4046015"/>
            <a:ext cx="2530475" cy="369332"/>
          </a:xfrm>
          <a:prstGeom prst="rect">
            <a:avLst/>
          </a:prstGeom>
          <a:noFill/>
        </p:spPr>
        <p:txBody>
          <a:bodyPr wrap="square">
            <a:spAutoFit/>
          </a:bodyPr>
          <a:lstStyle/>
          <a:p>
            <a:r>
              <a:rPr lang="es-CO" b="1" i="0" dirty="0">
                <a:solidFill>
                  <a:srgbClr val="F22558"/>
                </a:solidFill>
                <a:effectLst/>
                <a:latin typeface="Rubik" panose="020B0604020202020204" charset="-79"/>
                <a:cs typeface="Rubik" panose="020B0604020202020204" charset="-79"/>
              </a:rPr>
              <a:t>Unidireccional</a:t>
            </a:r>
            <a:endParaRPr lang="es-CO" dirty="0"/>
          </a:p>
        </p:txBody>
      </p:sp>
    </p:spTree>
    <p:extLst>
      <p:ext uri="{BB962C8B-B14F-4D97-AF65-F5344CB8AC3E}">
        <p14:creationId xmlns:p14="http://schemas.microsoft.com/office/powerpoint/2010/main" val="374010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F49D8-0929-5AC7-21B5-71AC831090FE}"/>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5DC5FE0-3BD4-52BF-A511-C896F1CF7E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64</a:t>
            </a:fld>
            <a:endParaRPr lang="es-CO"/>
          </a:p>
        </p:txBody>
      </p:sp>
      <p:graphicFrame>
        <p:nvGraphicFramePr>
          <p:cNvPr id="3" name="Tabla 2">
            <a:extLst>
              <a:ext uri="{FF2B5EF4-FFF2-40B4-BE49-F238E27FC236}">
                <a16:creationId xmlns:a16="http://schemas.microsoft.com/office/drawing/2014/main" id="{2303AF4C-29CA-CEFC-1C46-D7C763C838B9}"/>
              </a:ext>
            </a:extLst>
          </p:cNvPr>
          <p:cNvGraphicFramePr>
            <a:graphicFrameLocks noGrp="1"/>
          </p:cNvGraphicFramePr>
          <p:nvPr>
            <p:extLst>
              <p:ext uri="{D42A27DB-BD31-4B8C-83A1-F6EECF244321}">
                <p14:modId xmlns:p14="http://schemas.microsoft.com/office/powerpoint/2010/main" val="3719175027"/>
              </p:ext>
            </p:extLst>
          </p:nvPr>
        </p:nvGraphicFramePr>
        <p:xfrm>
          <a:off x="1622203" y="133350"/>
          <a:ext cx="5451697" cy="3784600"/>
        </p:xfrm>
        <a:graphic>
          <a:graphicData uri="http://schemas.openxmlformats.org/drawingml/2006/table">
            <a:tbl>
              <a:tblPr/>
              <a:tblGrid>
                <a:gridCol w="5451697">
                  <a:extLst>
                    <a:ext uri="{9D8B030D-6E8A-4147-A177-3AD203B41FA5}">
                      <a16:colId xmlns:a16="http://schemas.microsoft.com/office/drawing/2014/main" val="1377858686"/>
                    </a:ext>
                  </a:extLst>
                </a:gridCol>
              </a:tblGrid>
              <a:tr h="3698875">
                <a:tc>
                  <a:txBody>
                    <a:bodyPr/>
                    <a:lstStyle/>
                    <a:p>
                      <a:pPr rtl="0" fontAlgn="base"/>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Entity</a:t>
                      </a:r>
                      <a:endParaRPr lang="en-US" b="0" dirty="0">
                        <a:effectLst/>
                      </a:endParaRPr>
                    </a:p>
                    <a:p>
                      <a:pPr rtl="0" fontAlgn="base"/>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Table</a:t>
                      </a:r>
                      <a:r>
                        <a:rPr lang="en-US" sz="1200" b="0" i="0" u="none" strike="noStrike" dirty="0">
                          <a:solidFill>
                            <a:srgbClr val="FFFFFF"/>
                          </a:solidFill>
                          <a:effectLst/>
                          <a:latin typeface="Courier New" panose="02070309020205020404" pitchFamily="49" charset="0"/>
                        </a:rPr>
                        <a:t>(</a:t>
                      </a:r>
                      <a:r>
                        <a:rPr lang="en-US" sz="1200" b="0" i="0" u="none" strike="noStrike" dirty="0">
                          <a:solidFill>
                            <a:srgbClr val="E69138"/>
                          </a:solidFill>
                          <a:effectLst/>
                          <a:latin typeface="Courier New" panose="02070309020205020404" pitchFamily="49" charset="0"/>
                        </a:rPr>
                        <a:t>name </a:t>
                      </a: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B4A7D6"/>
                          </a:solidFill>
                          <a:effectLst/>
                          <a:latin typeface="Courier New" panose="02070309020205020404" pitchFamily="49" charset="0"/>
                        </a:rPr>
                        <a:t> </a:t>
                      </a:r>
                      <a:r>
                        <a:rPr lang="en-US" sz="1200" b="0" i="0" u="none" strike="noStrike" dirty="0">
                          <a:solidFill>
                            <a:srgbClr val="F1C232"/>
                          </a:solidFill>
                          <a:effectLst/>
                          <a:latin typeface="Courier New" panose="02070309020205020404" pitchFamily="49" charset="0"/>
                        </a:rPr>
                        <a:t>“</a:t>
                      </a:r>
                      <a:r>
                        <a:rPr lang="en-US" sz="1200" b="0" i="0" u="none" strike="noStrike" dirty="0" err="1">
                          <a:solidFill>
                            <a:srgbClr val="F1C232"/>
                          </a:solidFill>
                          <a:effectLst/>
                          <a:latin typeface="Courier New" panose="02070309020205020404" pitchFamily="49" charset="0"/>
                        </a:rPr>
                        <a:t>contactos</a:t>
                      </a:r>
                      <a:r>
                        <a:rPr lang="en-US" sz="1200" b="0" i="0" u="none" strike="noStrike" dirty="0">
                          <a:solidFill>
                            <a:srgbClr val="F1C232"/>
                          </a:solidFill>
                          <a:effectLst/>
                          <a:latin typeface="Courier New" panose="02070309020205020404" pitchFamily="49" charset="0"/>
                        </a:rPr>
                        <a:t>”</a:t>
                      </a:r>
                      <a:r>
                        <a:rPr lang="en-US" sz="1100" b="0" i="0" u="none" strike="noStrike" dirty="0">
                          <a:solidFill>
                            <a:srgbClr val="FFFFFF"/>
                          </a:solidFill>
                          <a:effectLst/>
                          <a:latin typeface="Courier New" panose="02070309020205020404" pitchFamily="49" charset="0"/>
                        </a:rPr>
                        <a:t>)</a:t>
                      </a:r>
                      <a:endParaRPr lang="en-US" b="0" dirty="0">
                        <a:effectLst/>
                      </a:endParaRPr>
                    </a:p>
                    <a:p>
                      <a:pPr rtl="0" fontAlgn="base"/>
                      <a:r>
                        <a:rPr lang="en-US" sz="1200" b="0" i="0" u="none" strike="noStrike" dirty="0">
                          <a:solidFill>
                            <a:srgbClr val="CC0000"/>
                          </a:solidFill>
                          <a:effectLst/>
                          <a:latin typeface="Courier New"/>
                        </a:rPr>
                        <a:t>public </a:t>
                      </a:r>
                      <a:r>
                        <a:rPr lang="en-US" sz="1200" b="0" i="1" u="none" strike="noStrike" dirty="0">
                          <a:solidFill>
                            <a:srgbClr val="6D9EEB"/>
                          </a:solidFill>
                          <a:effectLst/>
                          <a:latin typeface="Courier New"/>
                        </a:rPr>
                        <a:t>class </a:t>
                      </a:r>
                      <a:r>
                        <a:rPr lang="en-US" sz="1200" b="0" i="0" u="none" strike="noStrike" dirty="0">
                          <a:solidFill>
                            <a:srgbClr val="93C47D"/>
                          </a:solidFill>
                          <a:effectLst/>
                          <a:latin typeface="Courier New"/>
                        </a:rPr>
                        <a:t>Contacto </a:t>
                      </a:r>
                      <a:r>
                        <a:rPr lang="en-US" sz="1200" b="0" i="0" u="none" strike="noStrike" dirty="0">
                          <a:solidFill>
                            <a:srgbClr val="FFFFFF"/>
                          </a:solidFill>
                          <a:effectLst/>
                          <a:latin typeface="Courier New"/>
                        </a:rPr>
                        <a:t>{</a:t>
                      </a:r>
                      <a:endParaRPr lang="en-US" b="0" dirty="0">
                        <a:effectLst/>
                        <a:latin typeface="Courier New"/>
                      </a:endParaRPr>
                    </a:p>
                    <a:p>
                      <a:pPr rtl="0" fontAlgn="base"/>
                      <a:br>
                        <a:rPr lang="en-US" b="0" dirty="0">
                          <a:effectLst/>
                        </a:rPr>
                      </a:b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Id</a:t>
                      </a:r>
                      <a:endParaRPr lang="en-US" b="0" dirty="0">
                        <a:effectLst/>
                      </a:endParaRPr>
                    </a:p>
                    <a:p>
                      <a:pPr rtl="0" fontAlgn="base"/>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GeneratedValue</a:t>
                      </a:r>
                      <a:r>
                        <a:rPr lang="en-US" sz="1200" b="0" i="0" u="none" strike="noStrike" dirty="0">
                          <a:solidFill>
                            <a:srgbClr val="FFFFFF"/>
                          </a:solidFill>
                          <a:effectLst/>
                          <a:latin typeface="Courier New" panose="02070309020205020404" pitchFamily="49" charset="0"/>
                        </a:rPr>
                        <a:t>(</a:t>
                      </a:r>
                      <a:r>
                        <a:rPr lang="en-US" sz="1200" b="0" i="0" u="none" strike="noStrike" dirty="0">
                          <a:solidFill>
                            <a:srgbClr val="E69138"/>
                          </a:solidFill>
                          <a:effectLst/>
                          <a:latin typeface="Courier New" panose="02070309020205020404" pitchFamily="49" charset="0"/>
                        </a:rPr>
                        <a:t>strategy </a:t>
                      </a:r>
                      <a:r>
                        <a:rPr lang="en-US" sz="1200" b="0" i="0" u="none" strike="noStrike" dirty="0">
                          <a:solidFill>
                            <a:srgbClr val="CC0000"/>
                          </a:solidFill>
                          <a:effectLst/>
                          <a:latin typeface="Courier New" panose="02070309020205020404" pitchFamily="49" charset="0"/>
                        </a:rPr>
                        <a:t>= </a:t>
                      </a:r>
                      <a:r>
                        <a:rPr lang="en-US" sz="1200" b="0" i="0" u="none" strike="noStrike" dirty="0" err="1">
                          <a:solidFill>
                            <a:srgbClr val="6D9EEB"/>
                          </a:solidFill>
                          <a:effectLst/>
                          <a:latin typeface="Courier New" panose="02070309020205020404" pitchFamily="49" charset="0"/>
                        </a:rPr>
                        <a:t>GenerationType</a:t>
                      </a:r>
                      <a:r>
                        <a:rPr lang="en-US" sz="1200" b="0" i="0" u="none" strike="noStrike" dirty="0" err="1">
                          <a:solidFill>
                            <a:srgbClr val="939293"/>
                          </a:solidFill>
                          <a:effectLst/>
                          <a:latin typeface="Courier New" panose="02070309020205020404" pitchFamily="49" charset="0"/>
                        </a:rPr>
                        <a:t>.</a:t>
                      </a:r>
                      <a:r>
                        <a:rPr lang="en-US" sz="1200" b="0" i="0" u="none" strike="noStrike" dirty="0" err="1">
                          <a:solidFill>
                            <a:srgbClr val="B4A7D6"/>
                          </a:solidFill>
                          <a:effectLst/>
                          <a:latin typeface="Courier New" panose="02070309020205020404" pitchFamily="49" charset="0"/>
                        </a:rPr>
                        <a:t>IDENTITY</a:t>
                      </a:r>
                      <a:r>
                        <a:rPr lang="en-US" sz="1100" b="0" i="0" u="none" strike="noStrike" dirty="0">
                          <a:solidFill>
                            <a:srgbClr val="FFFFFF"/>
                          </a:solidFill>
                          <a:effectLst/>
                          <a:latin typeface="Courier New" panose="02070309020205020404" pitchFamily="49" charset="0"/>
                        </a:rPr>
                        <a:t>)</a:t>
                      </a:r>
                      <a:endParaRPr lang="en-US" b="0" dirty="0">
                        <a:effectLst/>
                      </a:endParaRPr>
                    </a:p>
                    <a:p>
                      <a:pPr rtl="0" fontAlgn="base"/>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Column</a:t>
                      </a:r>
                      <a:r>
                        <a:rPr lang="en-US" sz="1200" b="0" i="0" u="none" strike="noStrike" dirty="0">
                          <a:solidFill>
                            <a:srgbClr val="FFFFFF"/>
                          </a:solidFill>
                          <a:effectLst/>
                          <a:latin typeface="Courier New" panose="02070309020205020404" pitchFamily="49" charset="0"/>
                        </a:rPr>
                        <a:t>(</a:t>
                      </a:r>
                      <a:r>
                        <a:rPr lang="en-US" sz="1200" b="0" i="0" u="none" strike="noStrike" dirty="0">
                          <a:solidFill>
                            <a:srgbClr val="E69138"/>
                          </a:solidFill>
                          <a:effectLst/>
                          <a:latin typeface="Courier New" panose="02070309020205020404" pitchFamily="49" charset="0"/>
                        </a:rPr>
                        <a:t>name </a:t>
                      </a: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F1C232"/>
                          </a:solidFill>
                          <a:effectLst/>
                          <a:latin typeface="Courier New" panose="02070309020205020404" pitchFamily="49" charset="0"/>
                        </a:rPr>
                        <a:t> “id”</a:t>
                      </a:r>
                      <a:r>
                        <a:rPr lang="en-US" sz="1200" b="0" i="0" u="none" strike="noStrike" dirty="0">
                          <a:solidFill>
                            <a:srgbClr val="FFFFFF"/>
                          </a:solidFill>
                          <a:effectLst/>
                          <a:latin typeface="Courier New" panose="02070309020205020404" pitchFamily="49" charset="0"/>
                        </a:rPr>
                        <a:t>)</a:t>
                      </a:r>
                      <a:endParaRPr lang="en-US" b="0" dirty="0">
                        <a:effectLst/>
                      </a:endParaRPr>
                    </a:p>
                    <a:p>
                      <a:pPr rtl="0" fontAlgn="base"/>
                      <a:r>
                        <a:rPr lang="en-US" sz="1200" b="0" i="0" u="none" strike="noStrike" dirty="0">
                          <a:solidFill>
                            <a:srgbClr val="CC0000"/>
                          </a:solidFill>
                          <a:effectLst/>
                          <a:latin typeface="Courier New" panose="02070309020205020404" pitchFamily="49" charset="0"/>
                        </a:rPr>
                        <a:t>private </a:t>
                      </a:r>
                      <a:r>
                        <a:rPr lang="en-US" sz="1200" b="0" i="1" u="none" strike="noStrike" dirty="0">
                          <a:solidFill>
                            <a:srgbClr val="6D9EEB"/>
                          </a:solidFill>
                          <a:effectLst/>
                          <a:latin typeface="Courier New" panose="02070309020205020404" pitchFamily="49" charset="0"/>
                        </a:rPr>
                        <a:t>Long </a:t>
                      </a:r>
                      <a:r>
                        <a:rPr lang="en-US" sz="1200" b="0" i="0" u="none" strike="noStrike" dirty="0">
                          <a:solidFill>
                            <a:srgbClr val="FFFFFF"/>
                          </a:solidFill>
                          <a:effectLst/>
                          <a:latin typeface="Courier New" panose="02070309020205020404" pitchFamily="49" charset="0"/>
                        </a:rPr>
                        <a:t>id;</a:t>
                      </a:r>
                      <a:endParaRPr lang="en-US" b="0" dirty="0">
                        <a:effectLst/>
                      </a:endParaRPr>
                    </a:p>
                    <a:p>
                      <a:pPr rtl="0" fontAlgn="base"/>
                      <a:br>
                        <a:rPr lang="en-US" b="0" dirty="0">
                          <a:effectLst/>
                        </a:rPr>
                      </a:br>
                      <a:r>
                        <a:rPr lang="en-US" sz="1200" b="0" i="0" u="none" strike="noStrike" dirty="0">
                          <a:solidFill>
                            <a:srgbClr val="CC0000"/>
                          </a:solidFill>
                          <a:effectLst/>
                          <a:latin typeface="Courier New" panose="02070309020205020404" pitchFamily="49" charset="0"/>
                        </a:rPr>
                        <a:t>@</a:t>
                      </a:r>
                      <a:r>
                        <a:rPr lang="en-US" sz="1200" b="0" i="0" u="none" strike="noStrike" dirty="0">
                          <a:solidFill>
                            <a:srgbClr val="6D9EEB"/>
                          </a:solidFill>
                          <a:effectLst/>
                          <a:latin typeface="Courier New" panose="02070309020205020404" pitchFamily="49" charset="0"/>
                        </a:rPr>
                        <a:t>ManyToMany</a:t>
                      </a:r>
                      <a:endParaRPr lang="en-US" b="0" dirty="0">
                        <a:effectLst/>
                      </a:endParaRPr>
                    </a:p>
                    <a:p>
                      <a:pPr rtl="0" fontAlgn="base"/>
                      <a:r>
                        <a:rPr lang="en-US" sz="1200" b="1" i="0" u="none" strike="noStrike" dirty="0">
                          <a:solidFill>
                            <a:srgbClr val="CC0000"/>
                          </a:solidFill>
                          <a:effectLst/>
                          <a:latin typeface="Courier New"/>
                        </a:rPr>
                        <a:t>@</a:t>
                      </a:r>
                      <a:r>
                        <a:rPr lang="en-US" sz="1200" b="1" i="0" u="none" strike="noStrike" dirty="0">
                          <a:solidFill>
                            <a:srgbClr val="6D9EEB"/>
                          </a:solidFill>
                          <a:effectLst/>
                          <a:latin typeface="Courier New"/>
                        </a:rPr>
                        <a:t>JoinTable</a:t>
                      </a:r>
                      <a:r>
                        <a:rPr lang="en-US" sz="1200" b="1" i="0" u="none" strike="noStrike" dirty="0">
                          <a:solidFill>
                            <a:srgbClr val="FFFFFF"/>
                          </a:solidFill>
                          <a:effectLst/>
                          <a:latin typeface="Courier New"/>
                        </a:rPr>
                        <a:t>(</a:t>
                      </a:r>
                      <a:endParaRPr lang="en-US" b="1">
                        <a:effectLst/>
                        <a:latin typeface="Courier New"/>
                      </a:endParaRPr>
                    </a:p>
                    <a:p>
                      <a:pPr rtl="0" fontAlgn="base"/>
                      <a:r>
                        <a:rPr lang="en-US" sz="1200" b="1" i="0" u="none" strike="noStrike" dirty="0">
                          <a:solidFill>
                            <a:srgbClr val="E69138"/>
                          </a:solidFill>
                          <a:effectLst/>
                          <a:latin typeface="Courier New"/>
                        </a:rPr>
                        <a:t>        name </a:t>
                      </a:r>
                      <a:r>
                        <a:rPr lang="en-US" sz="1200" b="1" i="0" u="none" strike="noStrike" dirty="0">
                          <a:solidFill>
                            <a:srgbClr val="CC0000"/>
                          </a:solidFill>
                          <a:effectLst/>
                          <a:latin typeface="Courier New"/>
                        </a:rPr>
                        <a:t>= </a:t>
                      </a:r>
                      <a:r>
                        <a:rPr lang="en-US" sz="1200" b="1" i="0" u="none" strike="noStrike" dirty="0">
                          <a:solidFill>
                            <a:srgbClr val="F1C232"/>
                          </a:solidFill>
                          <a:effectLst/>
                          <a:latin typeface="Courier New"/>
                        </a:rPr>
                        <a:t>“likes”</a:t>
                      </a:r>
                      <a:r>
                        <a:rPr lang="en-US" sz="1200" b="1" i="0" u="none" strike="noStrike" dirty="0">
                          <a:solidFill>
                            <a:srgbClr val="FFFFFF"/>
                          </a:solidFill>
                          <a:effectLst/>
                          <a:latin typeface="Courier New"/>
                        </a:rPr>
                        <a:t>,</a:t>
                      </a:r>
                      <a:endParaRPr lang="en-US" b="1">
                        <a:effectLst/>
                        <a:latin typeface="Courier New"/>
                      </a:endParaRPr>
                    </a:p>
                    <a:p>
                      <a:pPr rtl="0" fontAlgn="base"/>
                      <a:r>
                        <a:rPr lang="en-US" sz="1200" b="1" i="0" u="none" strike="noStrike" dirty="0">
                          <a:solidFill>
                            <a:srgbClr val="FFFFFF"/>
                          </a:solidFill>
                          <a:effectLst/>
                          <a:latin typeface="Courier New"/>
                        </a:rPr>
                        <a:t>        </a:t>
                      </a:r>
                      <a:r>
                        <a:rPr lang="en-US" sz="1200" b="1" i="0" u="none" strike="noStrike" err="1">
                          <a:solidFill>
                            <a:srgbClr val="E69138"/>
                          </a:solidFill>
                          <a:effectLst/>
                          <a:latin typeface="Courier New"/>
                        </a:rPr>
                        <a:t>joinColumns</a:t>
                      </a:r>
                      <a:r>
                        <a:rPr lang="en-US" sz="1200" b="1" i="0" u="none" strike="noStrike" dirty="0">
                          <a:solidFill>
                            <a:srgbClr val="E69138"/>
                          </a:solidFill>
                          <a:effectLst/>
                          <a:latin typeface="Courier New"/>
                        </a:rPr>
                        <a:t> </a:t>
                      </a:r>
                      <a:r>
                        <a:rPr lang="en-US" sz="1200" b="1" i="0" u="none" strike="noStrike" dirty="0">
                          <a:solidFill>
                            <a:srgbClr val="CC0000"/>
                          </a:solidFill>
                          <a:effectLst/>
                          <a:latin typeface="Courier New"/>
                        </a:rPr>
                        <a:t>=</a:t>
                      </a:r>
                      <a:r>
                        <a:rPr lang="en-US" sz="1200" b="1" i="0" u="none" strike="noStrike" dirty="0">
                          <a:solidFill>
                            <a:srgbClr val="E69138"/>
                          </a:solidFill>
                          <a:effectLst/>
                          <a:latin typeface="Courier New"/>
                        </a:rPr>
                        <a:t> </a:t>
                      </a:r>
                      <a:r>
                        <a:rPr lang="en-US" sz="1200" b="1" i="0" u="none" strike="noStrike" dirty="0">
                          <a:solidFill>
                            <a:srgbClr val="CC0000"/>
                          </a:solidFill>
                          <a:effectLst/>
                          <a:latin typeface="Courier New"/>
                        </a:rPr>
                        <a:t>@</a:t>
                      </a:r>
                      <a:r>
                        <a:rPr lang="en-US" sz="1200" b="1" i="0" u="none" strike="noStrike" dirty="0">
                          <a:solidFill>
                            <a:srgbClr val="6D9EEB"/>
                          </a:solidFill>
                          <a:effectLst/>
                          <a:latin typeface="Courier New"/>
                        </a:rPr>
                        <a:t>JoinColumn</a:t>
                      </a:r>
                      <a:r>
                        <a:rPr lang="en-US" sz="1200" b="1" i="0" u="none" strike="noStrike" dirty="0">
                          <a:solidFill>
                            <a:srgbClr val="FFFFFF"/>
                          </a:solidFill>
                          <a:effectLst/>
                          <a:latin typeface="Courier New"/>
                        </a:rPr>
                        <a:t>(</a:t>
                      </a:r>
                      <a:r>
                        <a:rPr lang="en-US" sz="1200" b="1" i="0" u="none" strike="noStrike" dirty="0">
                          <a:solidFill>
                            <a:srgbClr val="E69138"/>
                          </a:solidFill>
                          <a:effectLst/>
                          <a:latin typeface="Courier New"/>
                        </a:rPr>
                        <a:t>name </a:t>
                      </a:r>
                      <a:r>
                        <a:rPr lang="en-US" sz="1200" b="1" i="0" u="none" strike="noStrike" dirty="0">
                          <a:solidFill>
                            <a:srgbClr val="CC0000"/>
                          </a:solidFill>
                          <a:effectLst/>
                          <a:latin typeface="Courier New"/>
                        </a:rPr>
                        <a:t>= </a:t>
                      </a:r>
                      <a:r>
                        <a:rPr lang="en-US" sz="1200" b="1" i="0" u="none" strike="noStrike" dirty="0">
                          <a:solidFill>
                            <a:srgbClr val="F1C232"/>
                          </a:solidFill>
                          <a:effectLst/>
                          <a:latin typeface="Courier New"/>
                        </a:rPr>
                        <a:t>“</a:t>
                      </a:r>
                      <a:r>
                        <a:rPr lang="en-US" sz="1200" b="1" i="0" u="none" strike="noStrike" err="1">
                          <a:solidFill>
                            <a:srgbClr val="F1C232"/>
                          </a:solidFill>
                          <a:effectLst/>
                          <a:latin typeface="Courier New"/>
                        </a:rPr>
                        <a:t>id_contacto</a:t>
                      </a:r>
                      <a:r>
                        <a:rPr lang="en-US" sz="1200" b="1" i="0" u="none" strike="noStrike" dirty="0">
                          <a:solidFill>
                            <a:srgbClr val="F1C232"/>
                          </a:solidFill>
                          <a:effectLst/>
                          <a:latin typeface="Courier New"/>
                        </a:rPr>
                        <a:t>”</a:t>
                      </a:r>
                      <a:r>
                        <a:rPr lang="en-US" sz="1200" b="1" i="0" u="none" strike="noStrike" dirty="0">
                          <a:solidFill>
                            <a:srgbClr val="FFFFFF"/>
                          </a:solidFill>
                          <a:effectLst/>
                          <a:latin typeface="Courier New"/>
                        </a:rPr>
                        <a:t>),</a:t>
                      </a:r>
                      <a:endParaRPr lang="en-US" b="1">
                        <a:effectLst/>
                        <a:latin typeface="Courier New"/>
                      </a:endParaRPr>
                    </a:p>
                    <a:p>
                      <a:pPr rtl="0" fontAlgn="base"/>
                      <a:r>
                        <a:rPr lang="en-US" sz="1200" b="1" i="0" u="none" strike="noStrike" dirty="0">
                          <a:solidFill>
                            <a:srgbClr val="FFFFFF"/>
                          </a:solidFill>
                          <a:effectLst/>
                          <a:latin typeface="Courier New"/>
                        </a:rPr>
                        <a:t>        </a:t>
                      </a:r>
                      <a:r>
                        <a:rPr lang="en-US" sz="1200" b="1" i="0" u="none" strike="noStrike" err="1">
                          <a:solidFill>
                            <a:srgbClr val="E69138"/>
                          </a:solidFill>
                          <a:effectLst/>
                          <a:latin typeface="Courier New"/>
                        </a:rPr>
                        <a:t>inverseJoinColumns</a:t>
                      </a:r>
                      <a:r>
                        <a:rPr lang="en-US" sz="1200" b="1" i="0" u="none" strike="noStrike" dirty="0">
                          <a:solidFill>
                            <a:srgbClr val="E69138"/>
                          </a:solidFill>
                          <a:effectLst/>
                          <a:latin typeface="Courier New"/>
                        </a:rPr>
                        <a:t> </a:t>
                      </a:r>
                      <a:r>
                        <a:rPr lang="en-US" sz="1200" b="1" i="0" u="none" strike="noStrike" dirty="0">
                          <a:solidFill>
                            <a:srgbClr val="CC0000"/>
                          </a:solidFill>
                          <a:effectLst/>
                          <a:latin typeface="Courier New"/>
                        </a:rPr>
                        <a:t>= @</a:t>
                      </a:r>
                      <a:r>
                        <a:rPr lang="en-US" sz="1200" b="1" i="0" u="none" strike="noStrike" dirty="0">
                          <a:solidFill>
                            <a:srgbClr val="6D9EEB"/>
                          </a:solidFill>
                          <a:effectLst/>
                          <a:latin typeface="Courier New"/>
                        </a:rPr>
                        <a:t>JoinColumn</a:t>
                      </a:r>
                      <a:r>
                        <a:rPr lang="en-US" sz="1200" b="1" i="0" u="none" strike="noStrike" dirty="0">
                          <a:solidFill>
                            <a:srgbClr val="FFFFFF"/>
                          </a:solidFill>
                          <a:effectLst/>
                          <a:latin typeface="Courier New"/>
                        </a:rPr>
                        <a:t>(</a:t>
                      </a:r>
                      <a:r>
                        <a:rPr lang="en-US" sz="1200" b="1" i="0" u="none" strike="noStrike" dirty="0">
                          <a:solidFill>
                            <a:srgbClr val="E69138"/>
                          </a:solidFill>
                          <a:effectLst/>
                          <a:latin typeface="Courier New"/>
                        </a:rPr>
                        <a:t>name </a:t>
                      </a:r>
                      <a:r>
                        <a:rPr lang="en-US" sz="1200" b="1" i="0" u="none" strike="noStrike" dirty="0">
                          <a:solidFill>
                            <a:srgbClr val="CC0000"/>
                          </a:solidFill>
                          <a:effectLst/>
                          <a:latin typeface="Courier New"/>
                        </a:rPr>
                        <a:t>= </a:t>
                      </a:r>
                      <a:r>
                        <a:rPr lang="en-US" sz="1200" b="1" i="0" u="none" strike="noStrike" dirty="0">
                          <a:solidFill>
                            <a:srgbClr val="F1C232"/>
                          </a:solidFill>
                          <a:effectLst/>
                          <a:latin typeface="Courier New"/>
                        </a:rPr>
                        <a:t>“</a:t>
                      </a:r>
                      <a:r>
                        <a:rPr lang="en-US" sz="1200" b="1" i="0" u="none" strike="noStrike" err="1">
                          <a:solidFill>
                            <a:srgbClr val="F1C232"/>
                          </a:solidFill>
                          <a:effectLst/>
                          <a:latin typeface="Courier New"/>
                        </a:rPr>
                        <a:t>id_foto</a:t>
                      </a:r>
                      <a:r>
                        <a:rPr lang="en-US" sz="1200" b="1" i="0" u="none" strike="noStrike" dirty="0">
                          <a:solidFill>
                            <a:srgbClr val="F1C232"/>
                          </a:solidFill>
                          <a:effectLst/>
                          <a:latin typeface="Courier New"/>
                        </a:rPr>
                        <a:t>”</a:t>
                      </a:r>
                      <a:r>
                        <a:rPr lang="en-US" sz="1200" b="1" i="0" u="none" strike="noStrike" dirty="0">
                          <a:solidFill>
                            <a:srgbClr val="FFFFFF"/>
                          </a:solidFill>
                          <a:effectLst/>
                          <a:latin typeface="Courier New"/>
                        </a:rPr>
                        <a:t>)</a:t>
                      </a:r>
                      <a:endParaRPr lang="en-US" b="1">
                        <a:effectLst/>
                        <a:latin typeface="Courier New"/>
                      </a:endParaRPr>
                    </a:p>
                    <a:p>
                      <a:pPr rtl="0" fontAlgn="base"/>
                      <a:r>
                        <a:rPr lang="en-US" sz="1200" b="1" i="0" u="none" strike="noStrike" dirty="0">
                          <a:solidFill>
                            <a:srgbClr val="FFFFFF"/>
                          </a:solidFill>
                          <a:effectLst/>
                          <a:latin typeface="Courier New"/>
                        </a:rPr>
                        <a:t>)</a:t>
                      </a:r>
                      <a:endParaRPr lang="en-US" b="1" dirty="0">
                        <a:effectLst/>
                        <a:latin typeface="Courier New"/>
                      </a:endParaRPr>
                    </a:p>
                    <a:p>
                      <a:pPr rtl="0" fontAlgn="base"/>
                      <a:r>
                        <a:rPr lang="en-US" sz="1200" b="0" i="0" u="none" strike="noStrike" dirty="0">
                          <a:solidFill>
                            <a:srgbClr val="BBB529"/>
                          </a:solidFill>
                          <a:effectLst/>
                          <a:latin typeface="Courier New" panose="02070309020205020404" pitchFamily="49" charset="0"/>
                        </a:rPr>
                        <a:t>@JsonIgnore</a:t>
                      </a:r>
                      <a:endParaRPr lang="en-US" b="0" dirty="0">
                        <a:effectLst/>
                      </a:endParaRPr>
                    </a:p>
                    <a:p>
                      <a:pPr rtl="0" fontAlgn="base"/>
                      <a:r>
                        <a:rPr lang="en-US" sz="1200" b="0" i="0" u="none" strike="noStrike" dirty="0">
                          <a:solidFill>
                            <a:srgbClr val="CC0000"/>
                          </a:solidFill>
                          <a:effectLst/>
                          <a:latin typeface="Courier New" panose="02070309020205020404" pitchFamily="49" charset="0"/>
                        </a:rPr>
                        <a:t>private </a:t>
                      </a:r>
                      <a:r>
                        <a:rPr lang="en-US" sz="1200" b="0" i="1" u="none" strike="noStrike" dirty="0">
                          <a:solidFill>
                            <a:srgbClr val="6D9EEB"/>
                          </a:solidFill>
                          <a:effectLst/>
                          <a:latin typeface="Courier New" panose="02070309020205020404" pitchFamily="49" charset="0"/>
                        </a:rPr>
                        <a:t>Set </a:t>
                      </a:r>
                      <a:r>
                        <a:rPr lang="en-US" sz="1200" b="0" i="0" u="none" strike="noStrike" dirty="0">
                          <a:solidFill>
                            <a:srgbClr val="FFFFFF"/>
                          </a:solidFill>
                          <a:effectLst/>
                          <a:latin typeface="Courier New" panose="02070309020205020404" pitchFamily="49" charset="0"/>
                        </a:rPr>
                        <a:t>&lt;</a:t>
                      </a:r>
                      <a:r>
                        <a:rPr lang="en-US" sz="1200" b="0" i="1" u="none" strike="noStrike" dirty="0">
                          <a:solidFill>
                            <a:srgbClr val="6D9EEB"/>
                          </a:solidFill>
                          <a:effectLst/>
                          <a:latin typeface="Courier New" panose="02070309020205020404" pitchFamily="49" charset="0"/>
                        </a:rPr>
                        <a:t>Foto</a:t>
                      </a:r>
                      <a:r>
                        <a:rPr lang="en-US" sz="1200" b="0" i="0" u="none" strike="noStrike" dirty="0">
                          <a:solidFill>
                            <a:srgbClr val="FFFFFF"/>
                          </a:solidFill>
                          <a:effectLst/>
                          <a:latin typeface="Courier New" panose="02070309020205020404" pitchFamily="49" charset="0"/>
                        </a:rPr>
                        <a:t>&gt; </a:t>
                      </a:r>
                      <a:r>
                        <a:rPr lang="en-US" sz="1200" b="0" i="0" u="none" strike="noStrike" dirty="0" err="1">
                          <a:solidFill>
                            <a:srgbClr val="FFFFFF"/>
                          </a:solidFill>
                          <a:effectLst/>
                          <a:latin typeface="Courier New" panose="02070309020205020404" pitchFamily="49" charset="0"/>
                        </a:rPr>
                        <a:t>likedFotos</a:t>
                      </a:r>
                      <a:r>
                        <a:rPr lang="en-US" sz="1200" b="0" i="0" u="none" strike="noStrike" dirty="0">
                          <a:solidFill>
                            <a:srgbClr val="FFFFFF"/>
                          </a:solidFill>
                          <a:effectLst/>
                          <a:latin typeface="Courier New" panose="02070309020205020404" pitchFamily="49" charset="0"/>
                        </a:rPr>
                        <a:t>;</a:t>
                      </a:r>
                      <a:endParaRPr lang="en-US" b="0" dirty="0">
                        <a:effectLst/>
                      </a:endParaRPr>
                    </a:p>
                    <a:p>
                      <a:pPr rtl="0" fontAlgn="base"/>
                      <a:r>
                        <a:rPr lang="en-US" sz="1200" b="0" i="1" u="none" strike="noStrike" dirty="0">
                          <a:solidFill>
                            <a:srgbClr val="FFFFFF"/>
                          </a:solidFill>
                          <a:effectLst/>
                          <a:latin typeface="Courier New" panose="02070309020205020404" pitchFamily="49" charset="0"/>
                        </a:rPr>
                        <a:t>}</a:t>
                      </a:r>
                      <a:endParaRPr lang="en-US"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7841319"/>
                  </a:ext>
                </a:extLst>
              </a:tr>
            </a:tbl>
          </a:graphicData>
        </a:graphic>
      </p:graphicFrame>
      <p:sp>
        <p:nvSpPr>
          <p:cNvPr id="6" name="CuadroTexto 5">
            <a:extLst>
              <a:ext uri="{FF2B5EF4-FFF2-40B4-BE49-F238E27FC236}">
                <a16:creationId xmlns:a16="http://schemas.microsoft.com/office/drawing/2014/main" id="{9910858D-51A8-A06A-C85B-AF5E2528433C}"/>
              </a:ext>
            </a:extLst>
          </p:cNvPr>
          <p:cNvSpPr txBox="1"/>
          <p:nvPr/>
        </p:nvSpPr>
        <p:spPr>
          <a:xfrm>
            <a:off x="7162800" y="206375"/>
            <a:ext cx="4889500" cy="830997"/>
          </a:xfrm>
          <a:prstGeom prst="rect">
            <a:avLst/>
          </a:prstGeom>
          <a:solidFill>
            <a:srgbClr val="FA3660"/>
          </a:solidFill>
        </p:spPr>
        <p:txBody>
          <a:bodyPr wrap="square">
            <a:spAutoFit/>
          </a:bodyPr>
          <a:lstStyle/>
          <a:p>
            <a:pPr algn="l" fontAlgn="base"/>
            <a:r>
              <a:rPr lang="es-ES" sz="1600" b="1" i="0" dirty="0" err="1">
                <a:solidFill>
                  <a:srgbClr val="434343"/>
                </a:solidFill>
                <a:effectLst/>
                <a:latin typeface="Proxima Nova"/>
              </a:rPr>
              <a:t>JsonIgnore</a:t>
            </a:r>
            <a:r>
              <a:rPr lang="es-ES" sz="1600" b="0" i="0" dirty="0">
                <a:solidFill>
                  <a:srgbClr val="434343"/>
                </a:solidFill>
                <a:effectLst/>
                <a:latin typeface="Proxima Nova"/>
              </a:rPr>
              <a:t> lo utilizamos porque —en una relación bidireccional— si este objeto viaja en formato JSON, podría entrar en un bucle infinito.</a:t>
            </a:r>
            <a:endParaRPr lang="es-ES" sz="1600" b="0" i="0" dirty="0">
              <a:effectLst/>
              <a:latin typeface="Schibsted Grotesk"/>
            </a:endParaRPr>
          </a:p>
        </p:txBody>
      </p:sp>
      <p:graphicFrame>
        <p:nvGraphicFramePr>
          <p:cNvPr id="7" name="Tabla 6">
            <a:extLst>
              <a:ext uri="{FF2B5EF4-FFF2-40B4-BE49-F238E27FC236}">
                <a16:creationId xmlns:a16="http://schemas.microsoft.com/office/drawing/2014/main" id="{CAFD07E2-41DC-E2D3-95B5-9AF026577264}"/>
              </a:ext>
            </a:extLst>
          </p:cNvPr>
          <p:cNvGraphicFramePr>
            <a:graphicFrameLocks noGrp="1"/>
          </p:cNvGraphicFramePr>
          <p:nvPr>
            <p:extLst>
              <p:ext uri="{D42A27DB-BD31-4B8C-83A1-F6EECF244321}">
                <p14:modId xmlns:p14="http://schemas.microsoft.com/office/powerpoint/2010/main" val="397585460"/>
              </p:ext>
            </p:extLst>
          </p:nvPr>
        </p:nvGraphicFramePr>
        <p:xfrm>
          <a:off x="2909887" y="3949835"/>
          <a:ext cx="7974013" cy="2687320"/>
        </p:xfrm>
        <a:graphic>
          <a:graphicData uri="http://schemas.openxmlformats.org/drawingml/2006/table">
            <a:tbl>
              <a:tblPr/>
              <a:tblGrid>
                <a:gridCol w="7974013">
                  <a:extLst>
                    <a:ext uri="{9D8B030D-6E8A-4147-A177-3AD203B41FA5}">
                      <a16:colId xmlns:a16="http://schemas.microsoft.com/office/drawing/2014/main" val="1854157024"/>
                    </a:ext>
                  </a:extLst>
                </a:gridCol>
              </a:tblGrid>
              <a:tr h="1168400">
                <a:tc>
                  <a:txBody>
                    <a:bodyPr/>
                    <a:lstStyle/>
                    <a:p>
                      <a:pPr rtl="0" fontAlgn="base"/>
                      <a:r>
                        <a:rPr lang="en-US" sz="1400" b="0" i="0" u="none" strike="noStrike" dirty="0">
                          <a:solidFill>
                            <a:srgbClr val="CC0000"/>
                          </a:solidFill>
                          <a:effectLst/>
                          <a:latin typeface="Courier New" panose="02070309020205020404" pitchFamily="49" charset="0"/>
                        </a:rPr>
                        <a:t>@</a:t>
                      </a:r>
                      <a:r>
                        <a:rPr lang="en-US" sz="1400" b="0" i="0" u="none" strike="noStrike" dirty="0">
                          <a:solidFill>
                            <a:srgbClr val="6D9EEB"/>
                          </a:solidFill>
                          <a:effectLst/>
                          <a:latin typeface="Courier New" panose="02070309020205020404" pitchFamily="49" charset="0"/>
                        </a:rPr>
                        <a:t>Entity</a:t>
                      </a:r>
                      <a:endParaRPr lang="en-US" sz="1400" b="0" dirty="0">
                        <a:effectLst/>
                      </a:endParaRPr>
                    </a:p>
                    <a:p>
                      <a:pPr rtl="0" fontAlgn="base"/>
                      <a:r>
                        <a:rPr lang="en-US" sz="1400" b="0" i="0" u="none" strike="noStrike" dirty="0">
                          <a:solidFill>
                            <a:srgbClr val="CC0000"/>
                          </a:solidFill>
                          <a:effectLst/>
                          <a:latin typeface="Courier New" panose="02070309020205020404" pitchFamily="49" charset="0"/>
                        </a:rPr>
                        <a:t>@</a:t>
                      </a:r>
                      <a:r>
                        <a:rPr lang="en-US" sz="1400" b="0" i="0" u="none" strike="noStrike" dirty="0">
                          <a:solidFill>
                            <a:srgbClr val="6D9EEB"/>
                          </a:solidFill>
                          <a:effectLst/>
                          <a:latin typeface="Courier New" panose="02070309020205020404" pitchFamily="49" charset="0"/>
                        </a:rPr>
                        <a:t>Table</a:t>
                      </a:r>
                      <a:r>
                        <a:rPr lang="en-US" sz="1400" b="0" i="0" u="none" strike="noStrike" dirty="0">
                          <a:solidFill>
                            <a:srgbClr val="FFFFFF"/>
                          </a:solidFill>
                          <a:effectLst/>
                          <a:latin typeface="Courier New" panose="02070309020205020404" pitchFamily="49" charset="0"/>
                        </a:rPr>
                        <a:t>(</a:t>
                      </a:r>
                      <a:r>
                        <a:rPr lang="en-US" sz="1400" b="0" i="0" u="none" strike="noStrike" dirty="0">
                          <a:solidFill>
                            <a:srgbClr val="E69138"/>
                          </a:solidFill>
                          <a:effectLst/>
                          <a:latin typeface="Courier New" panose="02070309020205020404" pitchFamily="49" charset="0"/>
                        </a:rPr>
                        <a:t>name </a:t>
                      </a:r>
                      <a:r>
                        <a:rPr lang="en-US" sz="1400" b="0" i="0" u="none" strike="noStrike" dirty="0">
                          <a:solidFill>
                            <a:srgbClr val="CC0000"/>
                          </a:solidFill>
                          <a:effectLst/>
                          <a:latin typeface="Courier New" panose="02070309020205020404" pitchFamily="49" charset="0"/>
                        </a:rPr>
                        <a:t>=</a:t>
                      </a:r>
                      <a:r>
                        <a:rPr lang="en-US" sz="1400" b="0" i="0" u="none" strike="noStrike" dirty="0">
                          <a:solidFill>
                            <a:srgbClr val="B4A7D6"/>
                          </a:solidFill>
                          <a:effectLst/>
                          <a:latin typeface="Courier New" panose="02070309020205020404" pitchFamily="49" charset="0"/>
                        </a:rPr>
                        <a:t> </a:t>
                      </a:r>
                      <a:r>
                        <a:rPr lang="en-US" sz="1400" b="0" i="0" u="none" strike="noStrike" dirty="0">
                          <a:solidFill>
                            <a:srgbClr val="F1C232"/>
                          </a:solidFill>
                          <a:effectLst/>
                          <a:latin typeface="Courier New" panose="02070309020205020404" pitchFamily="49" charset="0"/>
                        </a:rPr>
                        <a:t>“</a:t>
                      </a:r>
                      <a:r>
                        <a:rPr lang="en-US" sz="1400" b="0" i="0" u="none" strike="noStrike" dirty="0" err="1">
                          <a:solidFill>
                            <a:srgbClr val="F1C232"/>
                          </a:solidFill>
                          <a:effectLst/>
                          <a:latin typeface="Courier New" panose="02070309020205020404" pitchFamily="49" charset="0"/>
                        </a:rPr>
                        <a:t>fotos</a:t>
                      </a:r>
                      <a:r>
                        <a:rPr lang="en-US" sz="1400" b="0" i="0" u="none" strike="noStrike" dirty="0">
                          <a:solidFill>
                            <a:srgbClr val="F1C232"/>
                          </a:solidFill>
                          <a:effectLst/>
                          <a:latin typeface="Courier New" panose="02070309020205020404" pitchFamily="49" charset="0"/>
                        </a:rPr>
                        <a:t>”</a:t>
                      </a:r>
                      <a:r>
                        <a:rPr lang="en-US" sz="1400" b="0" i="0" u="none" strike="noStrike" dirty="0">
                          <a:solidFill>
                            <a:srgbClr val="FFFFFF"/>
                          </a:solidFill>
                          <a:effectLst/>
                          <a:latin typeface="Courier New" panose="02070309020205020404" pitchFamily="49" charset="0"/>
                        </a:rPr>
                        <a:t>)</a:t>
                      </a:r>
                      <a:endParaRPr lang="en-US" sz="1400" b="0" dirty="0">
                        <a:effectLst/>
                      </a:endParaRPr>
                    </a:p>
                    <a:p>
                      <a:pPr rtl="0" fontAlgn="base"/>
                      <a:r>
                        <a:rPr lang="en-US" sz="1400" b="0" i="0" u="none" strike="noStrike" dirty="0">
                          <a:solidFill>
                            <a:srgbClr val="CC0000"/>
                          </a:solidFill>
                          <a:effectLst/>
                          <a:latin typeface="Courier New" panose="02070309020205020404" pitchFamily="49" charset="0"/>
                        </a:rPr>
                        <a:t>public </a:t>
                      </a:r>
                      <a:r>
                        <a:rPr lang="en-US" sz="1400" b="0" i="1" u="none" strike="noStrike" dirty="0">
                          <a:solidFill>
                            <a:srgbClr val="6D9EEB"/>
                          </a:solidFill>
                          <a:effectLst/>
                          <a:latin typeface="Courier New" panose="02070309020205020404" pitchFamily="49" charset="0"/>
                        </a:rPr>
                        <a:t>class </a:t>
                      </a:r>
                      <a:r>
                        <a:rPr lang="en-US" sz="1400" b="0" i="0" u="none" strike="noStrike" dirty="0">
                          <a:solidFill>
                            <a:srgbClr val="93C47D"/>
                          </a:solidFill>
                          <a:effectLst/>
                          <a:latin typeface="Courier New" panose="02070309020205020404" pitchFamily="49" charset="0"/>
                        </a:rPr>
                        <a:t>Foto </a:t>
                      </a:r>
                      <a:r>
                        <a:rPr lang="en-US" sz="1400" b="0" i="0" u="none" strike="noStrike" dirty="0">
                          <a:solidFill>
                            <a:srgbClr val="FFFFFF"/>
                          </a:solidFill>
                          <a:effectLst/>
                          <a:latin typeface="Courier New" panose="02070309020205020404" pitchFamily="49" charset="0"/>
                        </a:rPr>
                        <a:t>{</a:t>
                      </a:r>
                      <a:endParaRPr lang="en-US" sz="1400" b="0" dirty="0">
                        <a:effectLst/>
                      </a:endParaRPr>
                    </a:p>
                    <a:p>
                      <a:pPr rtl="0" fontAlgn="base"/>
                      <a:br>
                        <a:rPr lang="en-US" sz="1400" b="0" dirty="0">
                          <a:effectLst/>
                        </a:rPr>
                      </a:br>
                      <a:r>
                        <a:rPr lang="en-US" sz="1400" b="0" i="0" u="none" strike="noStrike" dirty="0">
                          <a:solidFill>
                            <a:srgbClr val="CC0000"/>
                          </a:solidFill>
                          <a:effectLst/>
                          <a:latin typeface="Courier New" panose="02070309020205020404" pitchFamily="49" charset="0"/>
                        </a:rPr>
                        <a:t>@</a:t>
                      </a:r>
                      <a:r>
                        <a:rPr lang="en-US" sz="1400" b="0" i="0" u="none" strike="noStrike" dirty="0">
                          <a:solidFill>
                            <a:srgbClr val="6D9EEB"/>
                          </a:solidFill>
                          <a:effectLst/>
                          <a:latin typeface="Courier New" panose="02070309020205020404" pitchFamily="49" charset="0"/>
                        </a:rPr>
                        <a:t>Id</a:t>
                      </a:r>
                      <a:endParaRPr lang="en-US" sz="1400" b="0" dirty="0">
                        <a:effectLst/>
                      </a:endParaRPr>
                    </a:p>
                    <a:p>
                      <a:pPr rtl="0" fontAlgn="base"/>
                      <a:r>
                        <a:rPr lang="en-US" sz="1400" b="0" i="0" u="none" strike="noStrike" dirty="0">
                          <a:solidFill>
                            <a:srgbClr val="CC0000"/>
                          </a:solidFill>
                          <a:effectLst/>
                          <a:latin typeface="Courier New" panose="02070309020205020404" pitchFamily="49" charset="0"/>
                        </a:rPr>
                        <a:t>@</a:t>
                      </a:r>
                      <a:r>
                        <a:rPr lang="en-US" sz="1400" b="0" i="0" u="none" strike="noStrike" dirty="0">
                          <a:solidFill>
                            <a:srgbClr val="6D9EEB"/>
                          </a:solidFill>
                          <a:effectLst/>
                          <a:latin typeface="Courier New" panose="02070309020205020404" pitchFamily="49" charset="0"/>
                        </a:rPr>
                        <a:t>GeneratedValue</a:t>
                      </a:r>
                      <a:r>
                        <a:rPr lang="en-US" sz="1400" b="0" i="0" u="none" strike="noStrike" dirty="0">
                          <a:solidFill>
                            <a:srgbClr val="FFFFFF"/>
                          </a:solidFill>
                          <a:effectLst/>
                          <a:latin typeface="Courier New" panose="02070309020205020404" pitchFamily="49" charset="0"/>
                        </a:rPr>
                        <a:t>(</a:t>
                      </a:r>
                      <a:r>
                        <a:rPr lang="en-US" sz="1400" b="0" i="0" u="none" strike="noStrike" dirty="0">
                          <a:solidFill>
                            <a:srgbClr val="E69138"/>
                          </a:solidFill>
                          <a:effectLst/>
                          <a:latin typeface="Courier New" panose="02070309020205020404" pitchFamily="49" charset="0"/>
                        </a:rPr>
                        <a:t>strategy </a:t>
                      </a:r>
                      <a:r>
                        <a:rPr lang="en-US" sz="1400" b="0" i="0" u="none" strike="noStrike" dirty="0">
                          <a:solidFill>
                            <a:srgbClr val="CC0000"/>
                          </a:solidFill>
                          <a:effectLst/>
                          <a:latin typeface="Courier New" panose="02070309020205020404" pitchFamily="49" charset="0"/>
                        </a:rPr>
                        <a:t>= </a:t>
                      </a:r>
                      <a:r>
                        <a:rPr lang="en-US" sz="1400" b="0" i="0" u="none" strike="noStrike" dirty="0" err="1">
                          <a:solidFill>
                            <a:srgbClr val="6D9EEB"/>
                          </a:solidFill>
                          <a:effectLst/>
                          <a:latin typeface="Courier New" panose="02070309020205020404" pitchFamily="49" charset="0"/>
                        </a:rPr>
                        <a:t>GenerationType</a:t>
                      </a:r>
                      <a:r>
                        <a:rPr lang="en-US" sz="1400" b="0" i="0" u="none" strike="noStrike" dirty="0" err="1">
                          <a:solidFill>
                            <a:srgbClr val="939293"/>
                          </a:solidFill>
                          <a:effectLst/>
                          <a:latin typeface="Courier New" panose="02070309020205020404" pitchFamily="49" charset="0"/>
                        </a:rPr>
                        <a:t>.</a:t>
                      </a:r>
                      <a:r>
                        <a:rPr lang="en-US" sz="1400" b="0" i="0" u="none" strike="noStrike" dirty="0" err="1">
                          <a:solidFill>
                            <a:srgbClr val="B4A7D6"/>
                          </a:solidFill>
                          <a:effectLst/>
                          <a:latin typeface="Courier New" panose="02070309020205020404" pitchFamily="49" charset="0"/>
                        </a:rPr>
                        <a:t>IDENTITY</a:t>
                      </a:r>
                      <a:r>
                        <a:rPr lang="en-US" sz="1400" b="0" i="0" u="none" strike="noStrike" dirty="0">
                          <a:solidFill>
                            <a:srgbClr val="FFFFFF"/>
                          </a:solidFill>
                          <a:effectLst/>
                          <a:latin typeface="Courier New" panose="02070309020205020404" pitchFamily="49" charset="0"/>
                        </a:rPr>
                        <a:t>)</a:t>
                      </a:r>
                      <a:endParaRPr lang="en-US" sz="1400" b="0" dirty="0">
                        <a:effectLst/>
                      </a:endParaRPr>
                    </a:p>
                    <a:p>
                      <a:pPr rtl="0" fontAlgn="base"/>
                      <a:r>
                        <a:rPr lang="en-US" sz="1400" b="0" i="0" u="none" strike="noStrike" dirty="0">
                          <a:solidFill>
                            <a:srgbClr val="CC0000"/>
                          </a:solidFill>
                          <a:effectLst/>
                          <a:latin typeface="Courier New" panose="02070309020205020404" pitchFamily="49" charset="0"/>
                        </a:rPr>
                        <a:t>@</a:t>
                      </a:r>
                      <a:r>
                        <a:rPr lang="en-US" sz="1400" b="0" i="0" u="none" strike="noStrike" dirty="0">
                          <a:solidFill>
                            <a:srgbClr val="6D9EEB"/>
                          </a:solidFill>
                          <a:effectLst/>
                          <a:latin typeface="Courier New" panose="02070309020205020404" pitchFamily="49" charset="0"/>
                        </a:rPr>
                        <a:t>Column</a:t>
                      </a:r>
                      <a:r>
                        <a:rPr lang="en-US" sz="1400" b="0" i="0" u="none" strike="noStrike" dirty="0">
                          <a:solidFill>
                            <a:srgbClr val="FFFFFF"/>
                          </a:solidFill>
                          <a:effectLst/>
                          <a:latin typeface="Courier New" panose="02070309020205020404" pitchFamily="49" charset="0"/>
                        </a:rPr>
                        <a:t>(</a:t>
                      </a:r>
                      <a:r>
                        <a:rPr lang="en-US" sz="1400" b="0" i="0" u="none" strike="noStrike" dirty="0">
                          <a:solidFill>
                            <a:srgbClr val="E69138"/>
                          </a:solidFill>
                          <a:effectLst/>
                          <a:latin typeface="Courier New" panose="02070309020205020404" pitchFamily="49" charset="0"/>
                        </a:rPr>
                        <a:t>name </a:t>
                      </a:r>
                      <a:r>
                        <a:rPr lang="en-US" sz="1400" b="0" i="0" u="none" strike="noStrike" dirty="0">
                          <a:solidFill>
                            <a:srgbClr val="CC0000"/>
                          </a:solidFill>
                          <a:effectLst/>
                          <a:latin typeface="Courier New" panose="02070309020205020404" pitchFamily="49" charset="0"/>
                        </a:rPr>
                        <a:t>=</a:t>
                      </a:r>
                      <a:r>
                        <a:rPr lang="en-US" sz="1400" b="0" i="0" u="none" strike="noStrike" dirty="0">
                          <a:solidFill>
                            <a:srgbClr val="F1C232"/>
                          </a:solidFill>
                          <a:effectLst/>
                          <a:latin typeface="Courier New" panose="02070309020205020404" pitchFamily="49" charset="0"/>
                        </a:rPr>
                        <a:t> “id”</a:t>
                      </a:r>
                      <a:r>
                        <a:rPr lang="en-US" sz="1400" b="0" i="0" u="none" strike="noStrike" dirty="0">
                          <a:solidFill>
                            <a:srgbClr val="FFFFFF"/>
                          </a:solidFill>
                          <a:effectLst/>
                          <a:latin typeface="Courier New" panose="02070309020205020404" pitchFamily="49" charset="0"/>
                        </a:rPr>
                        <a:t>)</a:t>
                      </a:r>
                      <a:endParaRPr lang="en-US" sz="1400" b="0" dirty="0">
                        <a:effectLst/>
                      </a:endParaRPr>
                    </a:p>
                    <a:p>
                      <a:pPr rtl="0" fontAlgn="base"/>
                      <a:r>
                        <a:rPr lang="en-US" sz="1400" b="0" i="0" u="none" strike="noStrike" dirty="0">
                          <a:solidFill>
                            <a:srgbClr val="CC0000"/>
                          </a:solidFill>
                          <a:effectLst/>
                          <a:latin typeface="Courier New" panose="02070309020205020404" pitchFamily="49" charset="0"/>
                        </a:rPr>
                        <a:t>private </a:t>
                      </a:r>
                      <a:r>
                        <a:rPr lang="en-US" sz="1400" b="0" i="1" u="none" strike="noStrike" dirty="0">
                          <a:solidFill>
                            <a:srgbClr val="6D9EEB"/>
                          </a:solidFill>
                          <a:effectLst/>
                          <a:latin typeface="Courier New" panose="02070309020205020404" pitchFamily="49" charset="0"/>
                        </a:rPr>
                        <a:t>Long </a:t>
                      </a:r>
                      <a:r>
                        <a:rPr lang="en-US" sz="1400" b="0" i="0" u="none" strike="noStrike" dirty="0">
                          <a:solidFill>
                            <a:srgbClr val="FFFFFF"/>
                          </a:solidFill>
                          <a:effectLst/>
                          <a:latin typeface="Courier New" panose="02070309020205020404" pitchFamily="49" charset="0"/>
                        </a:rPr>
                        <a:t>id;</a:t>
                      </a:r>
                      <a:endParaRPr lang="en-US" sz="1400" b="0" dirty="0">
                        <a:effectLst/>
                      </a:endParaRPr>
                    </a:p>
                    <a:p>
                      <a:pPr rtl="0" fontAlgn="base"/>
                      <a:br>
                        <a:rPr lang="en-US" sz="1400" b="0" dirty="0">
                          <a:effectLst/>
                        </a:rPr>
                      </a:br>
                      <a:r>
                        <a:rPr lang="en-US" sz="1400" b="0" i="0" u="none" strike="noStrike" dirty="0">
                          <a:solidFill>
                            <a:srgbClr val="CC0000"/>
                          </a:solidFill>
                          <a:effectLst/>
                          <a:latin typeface="Courier New" panose="02070309020205020404" pitchFamily="49" charset="0"/>
                        </a:rPr>
                        <a:t>@</a:t>
                      </a:r>
                      <a:r>
                        <a:rPr lang="en-US" sz="1400" b="0" i="0" u="none" strike="noStrike" dirty="0">
                          <a:solidFill>
                            <a:srgbClr val="6D9EEB"/>
                          </a:solidFill>
                          <a:effectLst/>
                          <a:latin typeface="Courier New" panose="02070309020205020404" pitchFamily="49" charset="0"/>
                        </a:rPr>
                        <a:t>ManyToMany</a:t>
                      </a:r>
                      <a:r>
                        <a:rPr lang="en-US" sz="1400" b="0" i="0" u="none" strike="noStrike" dirty="0">
                          <a:solidFill>
                            <a:srgbClr val="FFFFFF"/>
                          </a:solidFill>
                          <a:effectLst/>
                          <a:latin typeface="Courier New" panose="02070309020205020404" pitchFamily="49" charset="0"/>
                        </a:rPr>
                        <a:t>(</a:t>
                      </a:r>
                      <a:r>
                        <a:rPr lang="en-US" sz="1400" b="0" i="0" u="none" strike="noStrike" dirty="0">
                          <a:solidFill>
                            <a:srgbClr val="E69138"/>
                          </a:solidFill>
                          <a:effectLst/>
                          <a:latin typeface="Courier New" panose="02070309020205020404" pitchFamily="49" charset="0"/>
                        </a:rPr>
                        <a:t>mappedBy </a:t>
                      </a:r>
                      <a:r>
                        <a:rPr lang="en-US" sz="1400" b="0" i="0" u="none" strike="noStrike" dirty="0">
                          <a:solidFill>
                            <a:srgbClr val="CC0000"/>
                          </a:solidFill>
                          <a:effectLst/>
                          <a:latin typeface="Courier New" panose="02070309020205020404" pitchFamily="49" charset="0"/>
                        </a:rPr>
                        <a:t>= </a:t>
                      </a:r>
                      <a:r>
                        <a:rPr lang="en-US" sz="1400" b="0" i="0" u="none" strike="noStrike" dirty="0">
                          <a:solidFill>
                            <a:srgbClr val="F1C232"/>
                          </a:solidFill>
                          <a:effectLst/>
                          <a:latin typeface="Courier New" panose="02070309020205020404" pitchFamily="49" charset="0"/>
                        </a:rPr>
                        <a:t>“</a:t>
                      </a:r>
                      <a:r>
                        <a:rPr lang="en-US" sz="1400" b="0" i="0" u="none" strike="noStrike" dirty="0" err="1">
                          <a:solidFill>
                            <a:srgbClr val="F1C232"/>
                          </a:solidFill>
                          <a:effectLst/>
                          <a:latin typeface="Courier New" panose="02070309020205020404" pitchFamily="49" charset="0"/>
                        </a:rPr>
                        <a:t>likedCourses</a:t>
                      </a:r>
                      <a:r>
                        <a:rPr lang="en-US" sz="1400" b="0" i="0" u="none" strike="noStrike" dirty="0">
                          <a:solidFill>
                            <a:srgbClr val="F1C232"/>
                          </a:solidFill>
                          <a:effectLst/>
                          <a:latin typeface="Courier New" panose="02070309020205020404" pitchFamily="49" charset="0"/>
                        </a:rPr>
                        <a:t>”</a:t>
                      </a:r>
                      <a:r>
                        <a:rPr lang="en-US" sz="1400" b="0" i="0" u="none" strike="noStrike" dirty="0">
                          <a:solidFill>
                            <a:srgbClr val="FFFFFF"/>
                          </a:solidFill>
                          <a:effectLst/>
                          <a:latin typeface="Courier New" panose="02070309020205020404" pitchFamily="49" charset="0"/>
                        </a:rPr>
                        <a:t>)</a:t>
                      </a:r>
                      <a:endParaRPr lang="en-US" sz="1400" b="0" dirty="0">
                        <a:effectLst/>
                      </a:endParaRPr>
                    </a:p>
                    <a:p>
                      <a:pPr rtl="0" fontAlgn="base"/>
                      <a:r>
                        <a:rPr lang="en-US" sz="1400" b="0" i="0" u="none" strike="noStrike" dirty="0">
                          <a:solidFill>
                            <a:srgbClr val="CC0000"/>
                          </a:solidFill>
                          <a:effectLst/>
                          <a:latin typeface="Courier New" panose="02070309020205020404" pitchFamily="49" charset="0"/>
                        </a:rPr>
                        <a:t>private </a:t>
                      </a:r>
                      <a:r>
                        <a:rPr lang="en-US" sz="1400" b="0" i="1" u="none" strike="noStrike" dirty="0">
                          <a:solidFill>
                            <a:srgbClr val="6D9EEB"/>
                          </a:solidFill>
                          <a:effectLst/>
                          <a:latin typeface="Courier New" panose="02070309020205020404" pitchFamily="49" charset="0"/>
                        </a:rPr>
                        <a:t>Set </a:t>
                      </a:r>
                      <a:r>
                        <a:rPr lang="en-US" sz="1400" b="0" i="0" u="none" strike="noStrike" dirty="0">
                          <a:solidFill>
                            <a:srgbClr val="FFFFFF"/>
                          </a:solidFill>
                          <a:effectLst/>
                          <a:latin typeface="Courier New" panose="02070309020205020404" pitchFamily="49" charset="0"/>
                        </a:rPr>
                        <a:t>&lt;</a:t>
                      </a:r>
                      <a:r>
                        <a:rPr lang="en-US" sz="1400" b="0" i="1" u="none" strike="noStrike" dirty="0" err="1">
                          <a:solidFill>
                            <a:srgbClr val="6D9EEB"/>
                          </a:solidFill>
                          <a:effectLst/>
                          <a:latin typeface="Courier New" panose="02070309020205020404" pitchFamily="49" charset="0"/>
                        </a:rPr>
                        <a:t>Contacto</a:t>
                      </a:r>
                      <a:r>
                        <a:rPr lang="en-US" sz="1400" b="0" i="0" u="none" strike="noStrike" dirty="0">
                          <a:solidFill>
                            <a:srgbClr val="FFFFFF"/>
                          </a:solidFill>
                          <a:effectLst/>
                          <a:latin typeface="Courier New" panose="02070309020205020404" pitchFamily="49" charset="0"/>
                        </a:rPr>
                        <a:t>&gt; </a:t>
                      </a:r>
                      <a:r>
                        <a:rPr lang="en-US" sz="1400" b="0" i="0" u="none" strike="noStrike" dirty="0" err="1">
                          <a:solidFill>
                            <a:srgbClr val="FFFFFF"/>
                          </a:solidFill>
                          <a:effectLst/>
                          <a:latin typeface="Courier New" panose="02070309020205020404" pitchFamily="49" charset="0"/>
                        </a:rPr>
                        <a:t>contactos</a:t>
                      </a:r>
                      <a:r>
                        <a:rPr lang="en-US" sz="1400" b="0" i="0" u="none" strike="noStrike" dirty="0">
                          <a:solidFill>
                            <a:srgbClr val="FFFFFF"/>
                          </a:solidFill>
                          <a:effectLst/>
                          <a:latin typeface="Courier New" panose="02070309020205020404" pitchFamily="49" charset="0"/>
                        </a:rPr>
                        <a:t>;</a:t>
                      </a:r>
                      <a:endParaRPr lang="en-US" sz="1400" b="0" dirty="0">
                        <a:effectLst/>
                      </a:endParaRPr>
                    </a:p>
                    <a:p>
                      <a:pPr rtl="0" fontAlgn="base"/>
                      <a:r>
                        <a:rPr lang="en-US" sz="1400" b="0" i="1" u="none" strike="noStrike" dirty="0">
                          <a:solidFill>
                            <a:srgbClr val="FFFFFF"/>
                          </a:solidFill>
                          <a:effectLst/>
                          <a:latin typeface="Courier New" panose="02070309020205020404" pitchFamily="49" charset="0"/>
                        </a:rPr>
                        <a:t>}</a:t>
                      </a:r>
                      <a:endParaRPr lang="en-US" sz="1400" b="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96513867"/>
                  </a:ext>
                </a:extLst>
              </a:tr>
            </a:tbl>
          </a:graphicData>
        </a:graphic>
      </p:graphicFrame>
      <p:sp>
        <p:nvSpPr>
          <p:cNvPr id="10" name="CuadroTexto 9">
            <a:extLst>
              <a:ext uri="{FF2B5EF4-FFF2-40B4-BE49-F238E27FC236}">
                <a16:creationId xmlns:a16="http://schemas.microsoft.com/office/drawing/2014/main" id="{1A8E5E48-E093-FE86-C4A6-863DD5DC96F5}"/>
              </a:ext>
            </a:extLst>
          </p:cNvPr>
          <p:cNvSpPr txBox="1"/>
          <p:nvPr/>
        </p:nvSpPr>
        <p:spPr>
          <a:xfrm>
            <a:off x="8197849" y="4046015"/>
            <a:ext cx="2530475" cy="369332"/>
          </a:xfrm>
          <a:prstGeom prst="rect">
            <a:avLst/>
          </a:prstGeom>
          <a:noFill/>
        </p:spPr>
        <p:txBody>
          <a:bodyPr wrap="square">
            <a:spAutoFit/>
          </a:bodyPr>
          <a:lstStyle/>
          <a:p>
            <a:r>
              <a:rPr lang="es-CO" b="1" i="0" dirty="0">
                <a:solidFill>
                  <a:srgbClr val="F22558"/>
                </a:solidFill>
                <a:effectLst/>
                <a:latin typeface="Rubik" panose="020B0604020202020204" charset="-79"/>
                <a:cs typeface="Rubik" panose="020B0604020202020204" charset="-79"/>
              </a:rPr>
              <a:t>Bidireccional</a:t>
            </a:r>
            <a:endParaRPr lang="es-CO" dirty="0"/>
          </a:p>
        </p:txBody>
      </p:sp>
      <p:sp>
        <p:nvSpPr>
          <p:cNvPr id="5" name="CuadroTexto 4">
            <a:extLst>
              <a:ext uri="{FF2B5EF4-FFF2-40B4-BE49-F238E27FC236}">
                <a16:creationId xmlns:a16="http://schemas.microsoft.com/office/drawing/2014/main" id="{48066FA6-FE4C-2F79-68A1-99165EEEEA24}"/>
              </a:ext>
            </a:extLst>
          </p:cNvPr>
          <p:cNvSpPr txBox="1"/>
          <p:nvPr/>
        </p:nvSpPr>
        <p:spPr>
          <a:xfrm>
            <a:off x="8197849" y="2587069"/>
            <a:ext cx="3851275" cy="1200329"/>
          </a:xfrm>
          <a:prstGeom prst="rect">
            <a:avLst/>
          </a:prstGeom>
          <a:solidFill>
            <a:srgbClr val="FB9815"/>
          </a:solidFill>
        </p:spPr>
        <p:txBody>
          <a:bodyPr wrap="square">
            <a:spAutoFit/>
          </a:bodyPr>
          <a:lstStyle/>
          <a:p>
            <a:r>
              <a:rPr lang="es-ES" b="0" i="0" dirty="0">
                <a:solidFill>
                  <a:srgbClr val="434343"/>
                </a:solidFill>
                <a:effectLst/>
                <a:latin typeface="Proxima Nova"/>
              </a:rPr>
              <a:t>En la clase Foto, agregamos </a:t>
            </a:r>
            <a:r>
              <a:rPr lang="es-ES" b="1" i="0" dirty="0" err="1">
                <a:solidFill>
                  <a:srgbClr val="434343"/>
                </a:solidFill>
                <a:effectLst/>
                <a:latin typeface="Proxima Nova"/>
              </a:rPr>
              <a:t>mappedBy</a:t>
            </a:r>
            <a:r>
              <a:rPr lang="es-ES" b="0" i="0" dirty="0">
                <a:solidFill>
                  <a:srgbClr val="434343"/>
                </a:solidFill>
                <a:effectLst/>
                <a:latin typeface="Proxima Nova"/>
              </a:rPr>
              <a:t> para indicar qué atributo de la clase Contacto va a mapear este atributo.</a:t>
            </a:r>
            <a:endParaRPr lang="es-CO" dirty="0"/>
          </a:p>
        </p:txBody>
      </p:sp>
    </p:spTree>
    <p:extLst>
      <p:ext uri="{BB962C8B-B14F-4D97-AF65-F5344CB8AC3E}">
        <p14:creationId xmlns:p14="http://schemas.microsoft.com/office/powerpoint/2010/main" val="3315472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AEE39090-7350-B3FB-380D-63737A4A9EEE}"/>
            </a:ext>
          </a:extLst>
        </p:cNvPr>
        <p:cNvGrpSpPr/>
        <p:nvPr/>
      </p:nvGrpSpPr>
      <p:grpSpPr>
        <a:xfrm>
          <a:off x="0" y="0"/>
          <a:ext cx="0" cy="0"/>
          <a:chOff x="0" y="0"/>
          <a:chExt cx="0" cy="0"/>
        </a:xfrm>
      </p:grpSpPr>
      <p:sp>
        <p:nvSpPr>
          <p:cNvPr id="213" name="Google Shape;213;p2">
            <a:extLst>
              <a:ext uri="{FF2B5EF4-FFF2-40B4-BE49-F238E27FC236}">
                <a16:creationId xmlns:a16="http://schemas.microsoft.com/office/drawing/2014/main" id="{85D312DA-889A-FD10-8B71-B8965667DE3A}"/>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a:extLst>
              <a:ext uri="{FF2B5EF4-FFF2-40B4-BE49-F238E27FC236}">
                <a16:creationId xmlns:a16="http://schemas.microsoft.com/office/drawing/2014/main" id="{39CA9D01-0E92-4EBB-5B5A-350A5876B54F}"/>
              </a:ext>
            </a:extLst>
          </p:cNvPr>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b="1" dirty="0" err="1"/>
              <a:t>Databases</a:t>
            </a:r>
            <a:r>
              <a:rPr lang="es-ES" b="1" dirty="0"/>
              <a:t> (JPA + </a:t>
            </a:r>
            <a:r>
              <a:rPr lang="es-ES" b="1" dirty="0" err="1"/>
              <a:t>Hibernate</a:t>
            </a:r>
            <a:r>
              <a:rPr lang="es-ES" b="1" dirty="0"/>
              <a:t>)</a:t>
            </a:r>
          </a:p>
          <a:p>
            <a:pPr marL="457200" indent="-457200">
              <a:buSzPct val="100000"/>
            </a:pPr>
            <a:r>
              <a:rPr lang="es-ES" dirty="0" err="1"/>
              <a:t>Fakers</a:t>
            </a:r>
            <a:endParaRPr lang="es-ES" dirty="0"/>
          </a:p>
          <a:p>
            <a:pPr marL="457200" indent="-457200">
              <a:buSzPct val="100000"/>
            </a:pPr>
            <a:r>
              <a:rPr lang="es-ES" dirty="0"/>
              <a:t>Modelos </a:t>
            </a:r>
          </a:p>
          <a:p>
            <a:pPr marL="457200" indent="-457200">
              <a:buSzPct val="100000"/>
            </a:pPr>
            <a:r>
              <a:rPr lang="es-ES" dirty="0"/>
              <a:t>Relaciones</a:t>
            </a:r>
          </a:p>
          <a:p>
            <a:pPr marL="457200" indent="-457200">
              <a:buSzPct val="100000"/>
            </a:pPr>
            <a:r>
              <a:rPr lang="es-ES" dirty="0" err="1"/>
              <a:t>Repositories</a:t>
            </a:r>
            <a:endParaRPr lang="es-ES" dirty="0"/>
          </a:p>
        </p:txBody>
      </p:sp>
    </p:spTree>
    <p:extLst>
      <p:ext uri="{BB962C8B-B14F-4D97-AF65-F5344CB8AC3E}">
        <p14:creationId xmlns:p14="http://schemas.microsoft.com/office/powerpoint/2010/main" val="233165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615E1-F09D-8CBB-9377-9303AD4ED8B0}"/>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DBAEEE5-4E93-B5DC-6A90-555A35FCC2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66</a:t>
            </a:fld>
            <a:endParaRPr lang="es-CO"/>
          </a:p>
        </p:txBody>
      </p:sp>
      <p:sp>
        <p:nvSpPr>
          <p:cNvPr id="8" name="CuadroTexto 7">
            <a:extLst>
              <a:ext uri="{FF2B5EF4-FFF2-40B4-BE49-F238E27FC236}">
                <a16:creationId xmlns:a16="http://schemas.microsoft.com/office/drawing/2014/main" id="{C1721700-DCD1-80D6-7592-A47D61008238}"/>
              </a:ext>
            </a:extLst>
          </p:cNvPr>
          <p:cNvSpPr txBox="1"/>
          <p:nvPr/>
        </p:nvSpPr>
        <p:spPr>
          <a:xfrm>
            <a:off x="2174874" y="2996002"/>
            <a:ext cx="9667876" cy="2440796"/>
          </a:xfrm>
          <a:prstGeom prst="rect">
            <a:avLst/>
          </a:prstGeom>
          <a:solidFill>
            <a:schemeClr val="tx1"/>
          </a:solidFill>
        </p:spPr>
        <p:txBody>
          <a:bodyPr wrap="square">
            <a:spAutoFit/>
          </a:bodyPr>
          <a:lstStyle/>
          <a:p>
            <a:pPr>
              <a:lnSpc>
                <a:spcPts val="1425"/>
              </a:lnSpc>
            </a:pPr>
            <a:r>
              <a:rPr lang="es-CO" b="0" dirty="0" err="1">
                <a:solidFill>
                  <a:srgbClr val="569CD6"/>
                </a:solidFill>
                <a:effectLst/>
                <a:latin typeface="Consolas" panose="020B0609020204030204" pitchFamily="49" charset="0"/>
              </a:rPr>
              <a:t>package</a:t>
            </a:r>
            <a:r>
              <a:rPr lang="es-CO" b="0" dirty="0">
                <a:solidFill>
                  <a:srgbClr val="CCCCCC"/>
                </a:solidFill>
                <a:effectLst/>
                <a:latin typeface="Consolas" panose="020B0609020204030204" pitchFamily="49" charset="0"/>
              </a:rPr>
              <a:t> </a:t>
            </a:r>
            <a:r>
              <a:rPr lang="es-CO" b="0" dirty="0">
                <a:solidFill>
                  <a:srgbClr val="4EC9B0"/>
                </a:solidFill>
                <a:effectLst/>
                <a:latin typeface="Consolas" panose="020B0609020204030204" pitchFamily="49" charset="0"/>
              </a:rPr>
              <a:t>com</a:t>
            </a:r>
            <a:r>
              <a:rPr lang="es-CO" b="0" dirty="0">
                <a:solidFill>
                  <a:srgbClr val="D4D4D4"/>
                </a:solidFill>
                <a:effectLst/>
                <a:latin typeface="Consolas" panose="020B0609020204030204" pitchFamily="49" charset="0"/>
              </a:rPr>
              <a:t>.</a:t>
            </a:r>
            <a:r>
              <a:rPr lang="es-CO" b="0" dirty="0">
                <a:solidFill>
                  <a:srgbClr val="4EC9B0"/>
                </a:solidFill>
                <a:effectLst/>
                <a:latin typeface="Consolas" panose="020B0609020204030204" pitchFamily="49" charset="0"/>
              </a:rPr>
              <a:t>docencia</a:t>
            </a:r>
            <a:r>
              <a:rPr lang="es-CO" b="0" dirty="0">
                <a:solidFill>
                  <a:srgbClr val="D4D4D4"/>
                </a:solidFill>
                <a:effectLst/>
                <a:latin typeface="Consolas" panose="020B0609020204030204" pitchFamily="49" charset="0"/>
              </a:rPr>
              <a:t>.</a:t>
            </a:r>
            <a:r>
              <a:rPr lang="es-CO" b="0" dirty="0">
                <a:solidFill>
                  <a:srgbClr val="4EC9B0"/>
                </a:solidFill>
                <a:effectLst/>
                <a:latin typeface="Consolas" panose="020B0609020204030204" pitchFamily="49" charset="0"/>
              </a:rPr>
              <a:t>clase08</a:t>
            </a:r>
            <a:r>
              <a:rPr lang="es-CO" b="0" dirty="0">
                <a:solidFill>
                  <a:srgbClr val="D4D4D4"/>
                </a:solidFill>
                <a:effectLst/>
                <a:latin typeface="Consolas" panose="020B0609020204030204" pitchFamily="49" charset="0"/>
              </a:rPr>
              <a:t>.</a:t>
            </a:r>
            <a:r>
              <a:rPr lang="es-CO" b="0" dirty="0">
                <a:solidFill>
                  <a:srgbClr val="4EC9B0"/>
                </a:solidFill>
                <a:effectLst/>
                <a:latin typeface="Consolas" panose="020B0609020204030204" pitchFamily="49" charset="0"/>
              </a:rPr>
              <a:t>repositories</a:t>
            </a:r>
            <a:r>
              <a:rPr lang="es-CO" b="0" dirty="0">
                <a:solidFill>
                  <a:srgbClr val="CCCCCC"/>
                </a:solidFill>
                <a:effectLst/>
                <a:latin typeface="Consolas" panose="020B0609020204030204" pitchFamily="49" charset="0"/>
              </a:rPr>
              <a:t>;</a:t>
            </a:r>
          </a:p>
          <a:p>
            <a:pPr>
              <a:lnSpc>
                <a:spcPts val="1425"/>
              </a:lnSpc>
            </a:pPr>
            <a:br>
              <a:rPr lang="es-CO" b="0" dirty="0">
                <a:solidFill>
                  <a:srgbClr val="CCCCCC"/>
                </a:solidFill>
                <a:effectLst/>
                <a:latin typeface="Consolas" panose="020B0609020204030204" pitchFamily="49" charset="0"/>
              </a:rPr>
            </a:br>
            <a:r>
              <a:rPr lang="es-CO" b="0" dirty="0" err="1">
                <a:solidFill>
                  <a:srgbClr val="569CD6"/>
                </a:solidFill>
                <a:effectLst/>
                <a:latin typeface="Consolas" panose="020B0609020204030204" pitchFamily="49" charset="0"/>
              </a:rPr>
              <a:t>import</a:t>
            </a:r>
            <a:r>
              <a:rPr lang="es-CO" b="0" dirty="0">
                <a:solidFill>
                  <a:srgbClr val="CCCCCC"/>
                </a:solidFill>
                <a:effectLst/>
                <a:latin typeface="Consolas" panose="020B0609020204030204" pitchFamily="49" charset="0"/>
              </a:rPr>
              <a:t> </a:t>
            </a:r>
            <a:r>
              <a:rPr lang="es-CO" b="0" dirty="0">
                <a:solidFill>
                  <a:srgbClr val="4EC9B0"/>
                </a:solidFill>
                <a:effectLst/>
                <a:latin typeface="Consolas" panose="020B0609020204030204" pitchFamily="49" charset="0"/>
              </a:rPr>
              <a:t>com</a:t>
            </a:r>
            <a:r>
              <a:rPr lang="es-CO" b="0" dirty="0">
                <a:solidFill>
                  <a:srgbClr val="D4D4D4"/>
                </a:solidFill>
                <a:effectLst/>
                <a:latin typeface="Consolas" panose="020B0609020204030204" pitchFamily="49" charset="0"/>
              </a:rPr>
              <a:t>.</a:t>
            </a:r>
            <a:r>
              <a:rPr lang="es-CO" b="0" dirty="0">
                <a:solidFill>
                  <a:srgbClr val="4EC9B0"/>
                </a:solidFill>
                <a:effectLst/>
                <a:latin typeface="Consolas" panose="020B0609020204030204" pitchFamily="49" charset="0"/>
              </a:rPr>
              <a:t>docencia</a:t>
            </a:r>
            <a:r>
              <a:rPr lang="es-CO" b="0" dirty="0">
                <a:solidFill>
                  <a:srgbClr val="D4D4D4"/>
                </a:solidFill>
                <a:effectLst/>
                <a:latin typeface="Consolas" panose="020B0609020204030204" pitchFamily="49" charset="0"/>
              </a:rPr>
              <a:t>.</a:t>
            </a:r>
            <a:r>
              <a:rPr lang="es-CO" b="0" dirty="0">
                <a:solidFill>
                  <a:srgbClr val="4EC9B0"/>
                </a:solidFill>
                <a:effectLst/>
                <a:latin typeface="Consolas" panose="020B0609020204030204" pitchFamily="49" charset="0"/>
              </a:rPr>
              <a:t>clase08</a:t>
            </a:r>
            <a:r>
              <a:rPr lang="es-CO" b="0" dirty="0">
                <a:solidFill>
                  <a:srgbClr val="D4D4D4"/>
                </a:solidFill>
                <a:effectLst/>
                <a:latin typeface="Consolas" panose="020B0609020204030204" pitchFamily="49" charset="0"/>
              </a:rPr>
              <a:t>.</a:t>
            </a:r>
            <a:r>
              <a:rPr lang="es-CO" b="0" dirty="0">
                <a:solidFill>
                  <a:srgbClr val="4EC9B0"/>
                </a:solidFill>
                <a:effectLst/>
                <a:latin typeface="Consolas" panose="020B0609020204030204" pitchFamily="49" charset="0"/>
              </a:rPr>
              <a:t>models</a:t>
            </a:r>
            <a:r>
              <a:rPr lang="es-CO" b="0" dirty="0">
                <a:solidFill>
                  <a:srgbClr val="D4D4D4"/>
                </a:solidFill>
                <a:effectLst/>
                <a:latin typeface="Consolas" panose="020B0609020204030204" pitchFamily="49" charset="0"/>
              </a:rPr>
              <a:t>.</a:t>
            </a:r>
            <a:r>
              <a:rPr lang="es-CO" b="0" dirty="0">
                <a:solidFill>
                  <a:srgbClr val="4EC9B0"/>
                </a:solidFill>
                <a:effectLst/>
                <a:latin typeface="Consolas" panose="020B0609020204030204" pitchFamily="49" charset="0"/>
              </a:rPr>
              <a:t>Comment</a:t>
            </a:r>
            <a:r>
              <a:rPr lang="es-CO" b="0" dirty="0">
                <a:solidFill>
                  <a:srgbClr val="CCCCCC"/>
                </a:solidFill>
                <a:effectLst/>
                <a:latin typeface="Consolas" panose="020B0609020204030204" pitchFamily="49" charset="0"/>
              </a:rPr>
              <a:t>;</a:t>
            </a:r>
          </a:p>
          <a:p>
            <a:pPr>
              <a:lnSpc>
                <a:spcPts val="1425"/>
              </a:lnSpc>
            </a:pPr>
            <a:br>
              <a:rPr lang="es-CO" b="0" dirty="0">
                <a:solidFill>
                  <a:srgbClr val="569CD6"/>
                </a:solidFill>
                <a:effectLst/>
                <a:latin typeface="Consolas" panose="020B0609020204030204" pitchFamily="49" charset="0"/>
              </a:rPr>
            </a:br>
            <a:r>
              <a:rPr lang="es-CO" b="0" dirty="0" err="1">
                <a:solidFill>
                  <a:srgbClr val="569CD6"/>
                </a:solidFill>
                <a:effectLst/>
                <a:latin typeface="Consolas" panose="020B0609020204030204" pitchFamily="49" charset="0"/>
              </a:rPr>
              <a:t>import</a:t>
            </a:r>
            <a:r>
              <a:rPr lang="es-CO" b="0" dirty="0">
                <a:solidFill>
                  <a:srgbClr val="CCCCCC"/>
                </a:solidFill>
                <a:effectLst/>
                <a:latin typeface="Consolas" panose="020B0609020204030204" pitchFamily="49" charset="0"/>
              </a:rPr>
              <a:t> </a:t>
            </a:r>
            <a:r>
              <a:rPr lang="es-CO" b="0" dirty="0" err="1">
                <a:solidFill>
                  <a:srgbClr val="4EC9B0"/>
                </a:solidFill>
                <a:effectLst/>
                <a:latin typeface="Consolas" panose="020B0609020204030204" pitchFamily="49" charset="0"/>
              </a:rPr>
              <a:t>org</a:t>
            </a:r>
            <a:r>
              <a:rPr lang="es-CO" b="0" dirty="0" err="1">
                <a:solidFill>
                  <a:srgbClr val="D4D4D4"/>
                </a:solidFill>
                <a:effectLst/>
                <a:latin typeface="Consolas" panose="020B0609020204030204" pitchFamily="49" charset="0"/>
              </a:rPr>
              <a:t>.</a:t>
            </a:r>
            <a:r>
              <a:rPr lang="es-CO" b="0" dirty="0" err="1">
                <a:solidFill>
                  <a:srgbClr val="4EC9B0"/>
                </a:solidFill>
                <a:effectLst/>
                <a:latin typeface="Consolas" panose="020B0609020204030204" pitchFamily="49" charset="0"/>
              </a:rPr>
              <a:t>springframework</a:t>
            </a:r>
            <a:r>
              <a:rPr lang="es-CO" b="0" dirty="0" err="1">
                <a:solidFill>
                  <a:srgbClr val="D4D4D4"/>
                </a:solidFill>
                <a:effectLst/>
                <a:latin typeface="Consolas" panose="020B0609020204030204" pitchFamily="49" charset="0"/>
              </a:rPr>
              <a:t>.</a:t>
            </a:r>
            <a:r>
              <a:rPr lang="es-CO" b="0" dirty="0" err="1">
                <a:solidFill>
                  <a:srgbClr val="4EC9B0"/>
                </a:solidFill>
                <a:effectLst/>
                <a:latin typeface="Consolas" panose="020B0609020204030204" pitchFamily="49" charset="0"/>
              </a:rPr>
              <a:t>data</a:t>
            </a:r>
            <a:r>
              <a:rPr lang="es-CO" b="0" dirty="0" err="1">
                <a:solidFill>
                  <a:srgbClr val="D4D4D4"/>
                </a:solidFill>
                <a:effectLst/>
                <a:latin typeface="Consolas" panose="020B0609020204030204" pitchFamily="49" charset="0"/>
              </a:rPr>
              <a:t>.</a:t>
            </a:r>
            <a:r>
              <a:rPr lang="es-CO" b="0" dirty="0" err="1">
                <a:solidFill>
                  <a:srgbClr val="4EC9B0"/>
                </a:solidFill>
                <a:effectLst/>
                <a:latin typeface="Consolas" panose="020B0609020204030204" pitchFamily="49" charset="0"/>
              </a:rPr>
              <a:t>jpa</a:t>
            </a:r>
            <a:r>
              <a:rPr lang="es-CO" b="0" dirty="0" err="1">
                <a:solidFill>
                  <a:srgbClr val="D4D4D4"/>
                </a:solidFill>
                <a:effectLst/>
                <a:latin typeface="Consolas" panose="020B0609020204030204" pitchFamily="49" charset="0"/>
              </a:rPr>
              <a:t>.</a:t>
            </a:r>
            <a:r>
              <a:rPr lang="es-CO" b="0" dirty="0" err="1">
                <a:solidFill>
                  <a:srgbClr val="4EC9B0"/>
                </a:solidFill>
                <a:effectLst/>
                <a:latin typeface="Consolas" panose="020B0609020204030204" pitchFamily="49" charset="0"/>
              </a:rPr>
              <a:t>repository</a:t>
            </a:r>
            <a:r>
              <a:rPr lang="es-CO" b="0" dirty="0" err="1">
                <a:solidFill>
                  <a:srgbClr val="D4D4D4"/>
                </a:solidFill>
                <a:effectLst/>
                <a:latin typeface="Consolas" panose="020B0609020204030204" pitchFamily="49" charset="0"/>
              </a:rPr>
              <a:t>.</a:t>
            </a:r>
            <a:r>
              <a:rPr lang="es-CO" b="0" dirty="0" err="1">
                <a:solidFill>
                  <a:srgbClr val="4EC9B0"/>
                </a:solidFill>
                <a:effectLst/>
                <a:latin typeface="Consolas" panose="020B0609020204030204" pitchFamily="49" charset="0"/>
              </a:rPr>
              <a:t>JpaRepository</a:t>
            </a:r>
            <a:r>
              <a:rPr lang="es-CO" b="0" dirty="0">
                <a:solidFill>
                  <a:srgbClr val="CCCCCC"/>
                </a:solidFill>
                <a:effectLst/>
                <a:latin typeface="Consolas" panose="020B0609020204030204" pitchFamily="49" charset="0"/>
              </a:rPr>
              <a:t>;</a:t>
            </a:r>
            <a:br>
              <a:rPr lang="es-CO" b="0" dirty="0">
                <a:solidFill>
                  <a:srgbClr val="CCCCCC"/>
                </a:solidFill>
                <a:effectLst/>
                <a:latin typeface="Consolas" panose="020B0609020204030204" pitchFamily="49" charset="0"/>
              </a:rPr>
            </a:br>
            <a:endParaRPr lang="es-CO" b="0" dirty="0">
              <a:solidFill>
                <a:srgbClr val="CCCCCC"/>
              </a:solidFill>
              <a:effectLst/>
              <a:latin typeface="Consolas" panose="020B0609020204030204" pitchFamily="49" charset="0"/>
            </a:endParaRPr>
          </a:p>
          <a:p>
            <a:pPr>
              <a:lnSpc>
                <a:spcPts val="1425"/>
              </a:lnSpc>
            </a:pPr>
            <a:r>
              <a:rPr lang="es-CO" b="0" dirty="0" err="1">
                <a:solidFill>
                  <a:srgbClr val="569CD6"/>
                </a:solidFill>
                <a:effectLst/>
                <a:latin typeface="Consolas" panose="020B0609020204030204" pitchFamily="49" charset="0"/>
              </a:rPr>
              <a:t>import</a:t>
            </a:r>
            <a:r>
              <a:rPr lang="es-CO" b="0" dirty="0">
                <a:solidFill>
                  <a:srgbClr val="CCCCCC"/>
                </a:solidFill>
                <a:effectLst/>
                <a:latin typeface="Consolas" panose="020B0609020204030204" pitchFamily="49" charset="0"/>
              </a:rPr>
              <a:t> </a:t>
            </a:r>
            <a:r>
              <a:rPr lang="es-CO" b="0" dirty="0" err="1">
                <a:solidFill>
                  <a:srgbClr val="4EC9B0"/>
                </a:solidFill>
                <a:effectLst/>
                <a:latin typeface="Consolas" panose="020B0609020204030204" pitchFamily="49" charset="0"/>
              </a:rPr>
              <a:t>org</a:t>
            </a:r>
            <a:r>
              <a:rPr lang="es-CO" b="0" dirty="0" err="1">
                <a:solidFill>
                  <a:srgbClr val="D4D4D4"/>
                </a:solidFill>
                <a:effectLst/>
                <a:latin typeface="Consolas" panose="020B0609020204030204" pitchFamily="49" charset="0"/>
              </a:rPr>
              <a:t>.</a:t>
            </a:r>
            <a:r>
              <a:rPr lang="es-CO" b="0" dirty="0" err="1">
                <a:solidFill>
                  <a:srgbClr val="4EC9B0"/>
                </a:solidFill>
                <a:effectLst/>
                <a:latin typeface="Consolas" panose="020B0609020204030204" pitchFamily="49" charset="0"/>
              </a:rPr>
              <a:t>springframework</a:t>
            </a:r>
            <a:r>
              <a:rPr lang="es-CO" b="0" dirty="0" err="1">
                <a:solidFill>
                  <a:srgbClr val="D4D4D4"/>
                </a:solidFill>
                <a:effectLst/>
                <a:latin typeface="Consolas" panose="020B0609020204030204" pitchFamily="49" charset="0"/>
              </a:rPr>
              <a:t>.</a:t>
            </a:r>
            <a:r>
              <a:rPr lang="es-CO" b="0" dirty="0" err="1">
                <a:solidFill>
                  <a:srgbClr val="4EC9B0"/>
                </a:solidFill>
                <a:effectLst/>
                <a:latin typeface="Consolas" panose="020B0609020204030204" pitchFamily="49" charset="0"/>
              </a:rPr>
              <a:t>stereotype</a:t>
            </a:r>
            <a:r>
              <a:rPr lang="es-CO" b="0" dirty="0" err="1">
                <a:solidFill>
                  <a:srgbClr val="D4D4D4"/>
                </a:solidFill>
                <a:effectLst/>
                <a:latin typeface="Consolas" panose="020B0609020204030204" pitchFamily="49" charset="0"/>
              </a:rPr>
              <a:t>.</a:t>
            </a:r>
            <a:r>
              <a:rPr lang="es-CO" b="0" dirty="0" err="1">
                <a:solidFill>
                  <a:srgbClr val="4EC9B0"/>
                </a:solidFill>
                <a:effectLst/>
                <a:latin typeface="Consolas" panose="020B0609020204030204" pitchFamily="49" charset="0"/>
              </a:rPr>
              <a:t>Repository</a:t>
            </a:r>
            <a:r>
              <a:rPr lang="es-CO" b="0" dirty="0">
                <a:solidFill>
                  <a:srgbClr val="CCCCCC"/>
                </a:solidFill>
                <a:effectLst/>
                <a:latin typeface="Consolas" panose="020B0609020204030204" pitchFamily="49" charset="0"/>
              </a:rPr>
              <a:t>;</a:t>
            </a:r>
          </a:p>
          <a:p>
            <a:pPr>
              <a:lnSpc>
                <a:spcPts val="1425"/>
              </a:lnSpc>
            </a:pPr>
            <a:br>
              <a:rPr lang="es-CO" b="0" dirty="0">
                <a:solidFill>
                  <a:srgbClr val="CCCCCC"/>
                </a:solidFill>
                <a:effectLst/>
                <a:latin typeface="Consolas" panose="020B0609020204030204" pitchFamily="49" charset="0"/>
              </a:rPr>
            </a:br>
            <a:r>
              <a:rPr lang="es-CO" b="0" dirty="0">
                <a:solidFill>
                  <a:srgbClr val="CCCCCC"/>
                </a:solidFill>
                <a:effectLst/>
                <a:latin typeface="Consolas" panose="020B0609020204030204" pitchFamily="49" charset="0"/>
              </a:rPr>
              <a:t>@</a:t>
            </a:r>
            <a:r>
              <a:rPr lang="es-CO" b="0" dirty="0">
                <a:solidFill>
                  <a:srgbClr val="4EC9B0"/>
                </a:solidFill>
                <a:effectLst/>
                <a:latin typeface="Consolas" panose="020B0609020204030204" pitchFamily="49" charset="0"/>
              </a:rPr>
              <a:t>Repository</a:t>
            </a:r>
            <a:endParaRPr lang="es-CO" b="0" dirty="0">
              <a:solidFill>
                <a:srgbClr val="CCCCCC"/>
              </a:solidFill>
              <a:effectLst/>
              <a:latin typeface="Consolas" panose="020B0609020204030204" pitchFamily="49" charset="0"/>
            </a:endParaRPr>
          </a:p>
          <a:p>
            <a:pPr>
              <a:lnSpc>
                <a:spcPts val="1425"/>
              </a:lnSpc>
            </a:pPr>
            <a:r>
              <a:rPr lang="es-CO" b="0" dirty="0" err="1">
                <a:solidFill>
                  <a:srgbClr val="569CD6"/>
                </a:solidFill>
                <a:effectLst/>
                <a:latin typeface="Consolas" panose="020B0609020204030204" pitchFamily="49" charset="0"/>
              </a:rPr>
              <a:t>public</a:t>
            </a:r>
            <a:r>
              <a:rPr lang="es-CO" b="0" dirty="0">
                <a:solidFill>
                  <a:srgbClr val="CCCCCC"/>
                </a:solidFill>
                <a:effectLst/>
                <a:latin typeface="Consolas" panose="020B0609020204030204" pitchFamily="49" charset="0"/>
              </a:rPr>
              <a:t> </a:t>
            </a:r>
            <a:r>
              <a:rPr lang="es-CO" b="0" dirty="0">
                <a:solidFill>
                  <a:srgbClr val="569CD6"/>
                </a:solidFill>
                <a:effectLst/>
                <a:latin typeface="Consolas" panose="020B0609020204030204" pitchFamily="49" charset="0"/>
              </a:rPr>
              <a:t>interface</a:t>
            </a:r>
            <a:r>
              <a:rPr lang="es-CO" b="0" dirty="0">
                <a:solidFill>
                  <a:srgbClr val="CCCCCC"/>
                </a:solidFill>
                <a:effectLst/>
                <a:latin typeface="Consolas" panose="020B0609020204030204" pitchFamily="49" charset="0"/>
              </a:rPr>
              <a:t> </a:t>
            </a:r>
            <a:r>
              <a:rPr lang="es-CO" b="0" dirty="0" err="1">
                <a:solidFill>
                  <a:srgbClr val="4EC9B0"/>
                </a:solidFill>
                <a:effectLst/>
                <a:latin typeface="Consolas" panose="020B0609020204030204" pitchFamily="49" charset="0"/>
              </a:rPr>
              <a:t>CommentRepository</a:t>
            </a:r>
            <a:r>
              <a:rPr lang="es-CO" b="0" dirty="0">
                <a:solidFill>
                  <a:srgbClr val="CCCCCC"/>
                </a:solidFill>
                <a:effectLst/>
                <a:latin typeface="Consolas" panose="020B0609020204030204" pitchFamily="49" charset="0"/>
              </a:rPr>
              <a:t> </a:t>
            </a:r>
            <a:r>
              <a:rPr lang="es-CO" b="0" dirty="0" err="1">
                <a:solidFill>
                  <a:srgbClr val="569CD6"/>
                </a:solidFill>
                <a:effectLst/>
                <a:latin typeface="Consolas" panose="020B0609020204030204" pitchFamily="49" charset="0"/>
              </a:rPr>
              <a:t>extends</a:t>
            </a:r>
            <a:r>
              <a:rPr lang="es-CO" b="0" dirty="0">
                <a:solidFill>
                  <a:srgbClr val="CCCCCC"/>
                </a:solidFill>
                <a:effectLst/>
                <a:latin typeface="Consolas" panose="020B0609020204030204" pitchFamily="49" charset="0"/>
              </a:rPr>
              <a:t> </a:t>
            </a:r>
            <a:r>
              <a:rPr lang="es-CO" b="0" dirty="0" err="1">
                <a:solidFill>
                  <a:srgbClr val="4EC9B0"/>
                </a:solidFill>
                <a:effectLst/>
                <a:latin typeface="Consolas" panose="020B0609020204030204" pitchFamily="49" charset="0"/>
              </a:rPr>
              <a:t>JpaRepository</a:t>
            </a:r>
            <a:r>
              <a:rPr lang="es-CO" b="0" dirty="0">
                <a:solidFill>
                  <a:srgbClr val="CCCCCC"/>
                </a:solidFill>
                <a:effectLst/>
                <a:latin typeface="Consolas" panose="020B0609020204030204" pitchFamily="49" charset="0"/>
              </a:rPr>
              <a:t>&lt;</a:t>
            </a:r>
            <a:r>
              <a:rPr lang="es-CO" b="0" dirty="0" err="1">
                <a:solidFill>
                  <a:srgbClr val="4EC9B0"/>
                </a:solidFill>
                <a:effectLst/>
                <a:latin typeface="Consolas" panose="020B0609020204030204" pitchFamily="49" charset="0"/>
              </a:rPr>
              <a:t>Comment</a:t>
            </a:r>
            <a:r>
              <a:rPr lang="es-CO" b="0" dirty="0">
                <a:solidFill>
                  <a:srgbClr val="CCCCCC"/>
                </a:solidFill>
                <a:effectLst/>
                <a:latin typeface="Consolas" panose="020B0609020204030204" pitchFamily="49" charset="0"/>
              </a:rPr>
              <a:t>, </a:t>
            </a:r>
            <a:r>
              <a:rPr lang="es-CO" b="0" dirty="0">
                <a:solidFill>
                  <a:srgbClr val="4EC9B0"/>
                </a:solidFill>
                <a:effectLst/>
                <a:latin typeface="Consolas" panose="020B0609020204030204" pitchFamily="49" charset="0"/>
              </a:rPr>
              <a:t>Long</a:t>
            </a:r>
            <a:r>
              <a:rPr lang="es-CO" b="0" dirty="0">
                <a:solidFill>
                  <a:srgbClr val="CCCCCC"/>
                </a:solidFill>
                <a:effectLst/>
                <a:latin typeface="Consolas" panose="020B0609020204030204" pitchFamily="49" charset="0"/>
              </a:rPr>
              <a:t>&gt; {</a:t>
            </a:r>
          </a:p>
          <a:p>
            <a:pPr>
              <a:lnSpc>
                <a:spcPts val="1425"/>
              </a:lnSpc>
            </a:pPr>
            <a:br>
              <a:rPr lang="es-CO" b="0" dirty="0">
                <a:solidFill>
                  <a:srgbClr val="CCCCCC"/>
                </a:solidFill>
                <a:effectLst/>
                <a:latin typeface="Consolas" panose="020B0609020204030204" pitchFamily="49" charset="0"/>
              </a:rPr>
            </a:br>
            <a:br>
              <a:rPr lang="es-CO" b="0" dirty="0">
                <a:solidFill>
                  <a:srgbClr val="CCCCCC"/>
                </a:solidFill>
                <a:effectLst/>
                <a:latin typeface="Consolas" panose="020B0609020204030204" pitchFamily="49" charset="0"/>
              </a:rPr>
            </a:br>
            <a:r>
              <a:rPr lang="es-CO" b="0" dirty="0">
                <a:solidFill>
                  <a:srgbClr val="CCCCCC"/>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BDE07686-2A6D-CD25-0025-17C7DF09A416}"/>
              </a:ext>
            </a:extLst>
          </p:cNvPr>
          <p:cNvSpPr txBox="1"/>
          <p:nvPr/>
        </p:nvSpPr>
        <p:spPr>
          <a:xfrm>
            <a:off x="2095500" y="1295400"/>
            <a:ext cx="7232650" cy="1477328"/>
          </a:xfrm>
          <a:prstGeom prst="rect">
            <a:avLst/>
          </a:prstGeom>
          <a:solidFill>
            <a:srgbClr val="FAAD15"/>
          </a:solidFill>
        </p:spPr>
        <p:txBody>
          <a:bodyPr wrap="square" rtlCol="0">
            <a:spAutoFit/>
          </a:bodyPr>
          <a:lstStyle/>
          <a:p>
            <a:r>
              <a:rPr lang="es-ES" dirty="0"/>
              <a:t>Facilitar el acceso a la base de datos sin necesidad de implementar consultas SQL manualmente.</a:t>
            </a:r>
          </a:p>
          <a:p>
            <a:endParaRPr lang="es-ES" dirty="0"/>
          </a:p>
          <a:p>
            <a:r>
              <a:rPr lang="es-ES" dirty="0"/>
              <a:t>Se crean interfaces que extienden de </a:t>
            </a:r>
            <a:r>
              <a:rPr lang="es-ES" dirty="0" err="1"/>
              <a:t>JpaRepository</a:t>
            </a:r>
            <a:r>
              <a:rPr lang="es-ES" dirty="0"/>
              <a:t> para obtener operaciones CRUD y métodos derivados de consulta. </a:t>
            </a:r>
          </a:p>
        </p:txBody>
      </p:sp>
      <p:sp>
        <p:nvSpPr>
          <p:cNvPr id="14" name="Título 1">
            <a:extLst>
              <a:ext uri="{FF2B5EF4-FFF2-40B4-BE49-F238E27FC236}">
                <a16:creationId xmlns:a16="http://schemas.microsoft.com/office/drawing/2014/main" id="{248BCB23-EDE0-C299-0F8A-752848E3F71D}"/>
              </a:ext>
            </a:extLst>
          </p:cNvPr>
          <p:cNvSpPr>
            <a:spLocks noGrp="1"/>
          </p:cNvSpPr>
          <p:nvPr>
            <p:ph type="title"/>
          </p:nvPr>
        </p:nvSpPr>
        <p:spPr>
          <a:xfrm>
            <a:off x="2076994" y="222069"/>
            <a:ext cx="9666016" cy="1018902"/>
          </a:xfrm>
        </p:spPr>
        <p:txBody>
          <a:bodyPr/>
          <a:lstStyle/>
          <a:p>
            <a:r>
              <a:rPr lang="es-CO" dirty="0" err="1"/>
              <a:t>Repository</a:t>
            </a:r>
            <a:endParaRPr lang="es-CO" dirty="0"/>
          </a:p>
        </p:txBody>
      </p:sp>
    </p:spTree>
    <p:extLst>
      <p:ext uri="{BB962C8B-B14F-4D97-AF65-F5344CB8AC3E}">
        <p14:creationId xmlns:p14="http://schemas.microsoft.com/office/powerpoint/2010/main" val="31102786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A7376-F64C-23FA-DAB2-F2EB1C311F97}"/>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B6DB49-337B-E4AE-E417-4B4B733C0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67</a:t>
            </a:fld>
            <a:endParaRPr lang="es-CO"/>
          </a:p>
        </p:txBody>
      </p:sp>
      <p:sp>
        <p:nvSpPr>
          <p:cNvPr id="8" name="CuadroTexto 7">
            <a:extLst>
              <a:ext uri="{FF2B5EF4-FFF2-40B4-BE49-F238E27FC236}">
                <a16:creationId xmlns:a16="http://schemas.microsoft.com/office/drawing/2014/main" id="{243095B1-9838-03C3-05F3-C10CBA5AF50F}"/>
              </a:ext>
            </a:extLst>
          </p:cNvPr>
          <p:cNvSpPr txBox="1"/>
          <p:nvPr/>
        </p:nvSpPr>
        <p:spPr>
          <a:xfrm>
            <a:off x="2174874" y="2351551"/>
            <a:ext cx="9667876" cy="2308324"/>
          </a:xfrm>
          <a:prstGeom prst="rect">
            <a:avLst/>
          </a:prstGeom>
          <a:solidFill>
            <a:schemeClr val="tx1"/>
          </a:solidFill>
        </p:spPr>
        <p:txBody>
          <a:bodyPr wrap="square">
            <a:spAutoFit/>
          </a:bodyPr>
          <a:lstStyle/>
          <a:p>
            <a:r>
              <a:rPr lang="es-CO" b="0" dirty="0" err="1">
                <a:solidFill>
                  <a:srgbClr val="569CD6"/>
                </a:solidFill>
                <a:effectLst/>
                <a:latin typeface="Consolas" panose="020B0609020204030204" pitchFamily="49" charset="0"/>
              </a:rPr>
              <a:t>import</a:t>
            </a:r>
            <a:r>
              <a:rPr lang="es-CO" b="0" dirty="0">
                <a:solidFill>
                  <a:srgbClr val="CCCCCC"/>
                </a:solidFill>
                <a:effectLst/>
                <a:latin typeface="Consolas" panose="020B0609020204030204" pitchFamily="49" charset="0"/>
              </a:rPr>
              <a:t> </a:t>
            </a:r>
            <a:r>
              <a:rPr lang="es-CO" b="0" dirty="0" err="1">
                <a:solidFill>
                  <a:srgbClr val="D4D4D4"/>
                </a:solidFill>
                <a:effectLst/>
                <a:latin typeface="Consolas" panose="020B0609020204030204" pitchFamily="49" charset="0"/>
              </a:rPr>
              <a:t>org.springframework.data.jpa.repository.JpaRepository</a:t>
            </a:r>
            <a:r>
              <a:rPr lang="es-CO" b="0" dirty="0">
                <a:solidFill>
                  <a:srgbClr val="CCCCCC"/>
                </a:solidFill>
                <a:effectLst/>
                <a:latin typeface="Consolas" panose="020B0609020204030204" pitchFamily="49" charset="0"/>
              </a:rPr>
              <a:t>;</a:t>
            </a:r>
          </a:p>
          <a:p>
            <a:r>
              <a:rPr lang="es-CO" b="0" dirty="0" err="1">
                <a:solidFill>
                  <a:srgbClr val="569CD6"/>
                </a:solidFill>
                <a:effectLst/>
                <a:latin typeface="Consolas" panose="020B0609020204030204" pitchFamily="49" charset="0"/>
              </a:rPr>
              <a:t>import</a:t>
            </a:r>
            <a:r>
              <a:rPr lang="es-CO" b="0" dirty="0">
                <a:solidFill>
                  <a:srgbClr val="CCCCCC"/>
                </a:solidFill>
                <a:effectLst/>
                <a:latin typeface="Consolas" panose="020B0609020204030204" pitchFamily="49" charset="0"/>
              </a:rPr>
              <a:t> </a:t>
            </a:r>
            <a:r>
              <a:rPr lang="es-CO" b="0" dirty="0" err="1">
                <a:solidFill>
                  <a:srgbClr val="D4D4D4"/>
                </a:solidFill>
                <a:effectLst/>
                <a:latin typeface="Consolas" panose="020B0609020204030204" pitchFamily="49" charset="0"/>
              </a:rPr>
              <a:t>org.springframework.stereotype.Repository</a:t>
            </a:r>
            <a:r>
              <a:rPr lang="es-CO" b="0" dirty="0">
                <a:solidFill>
                  <a:srgbClr val="CCCCCC"/>
                </a:solidFill>
                <a:effectLst/>
                <a:latin typeface="Consolas" panose="020B0609020204030204" pitchFamily="49" charset="0"/>
              </a:rPr>
              <a:t>;</a:t>
            </a:r>
          </a:p>
          <a:p>
            <a:br>
              <a:rPr lang="es-CO" b="0" dirty="0">
                <a:solidFill>
                  <a:srgbClr val="CCCCCC"/>
                </a:solidFill>
                <a:effectLst/>
                <a:latin typeface="Consolas" panose="020B0609020204030204" pitchFamily="49" charset="0"/>
              </a:rPr>
            </a:br>
            <a:r>
              <a:rPr lang="es-CO" b="0" dirty="0">
                <a:solidFill>
                  <a:srgbClr val="CCCCCC"/>
                </a:solidFill>
                <a:effectLst/>
                <a:latin typeface="Consolas" panose="020B0609020204030204" pitchFamily="49" charset="0"/>
              </a:rPr>
              <a:t>@</a:t>
            </a:r>
            <a:r>
              <a:rPr lang="es-CO" b="0" dirty="0">
                <a:solidFill>
                  <a:srgbClr val="4EC9B0"/>
                </a:solidFill>
                <a:effectLst/>
                <a:latin typeface="Consolas" panose="020B0609020204030204" pitchFamily="49" charset="0"/>
              </a:rPr>
              <a:t>Repository</a:t>
            </a:r>
            <a:endParaRPr lang="es-CO" b="0" dirty="0">
              <a:solidFill>
                <a:srgbClr val="CCCCCC"/>
              </a:solidFill>
              <a:effectLst/>
              <a:latin typeface="Consolas" panose="020B0609020204030204" pitchFamily="49" charset="0"/>
            </a:endParaRPr>
          </a:p>
          <a:p>
            <a:r>
              <a:rPr lang="es-CO" b="0" dirty="0" err="1">
                <a:solidFill>
                  <a:srgbClr val="569CD6"/>
                </a:solidFill>
                <a:effectLst/>
                <a:latin typeface="Consolas" panose="020B0609020204030204" pitchFamily="49" charset="0"/>
              </a:rPr>
              <a:t>public</a:t>
            </a:r>
            <a:r>
              <a:rPr lang="es-CO" b="0" dirty="0">
                <a:solidFill>
                  <a:srgbClr val="CCCCCC"/>
                </a:solidFill>
                <a:effectLst/>
                <a:latin typeface="Consolas" panose="020B0609020204030204" pitchFamily="49" charset="0"/>
              </a:rPr>
              <a:t> </a:t>
            </a:r>
            <a:r>
              <a:rPr lang="es-CO" b="0" dirty="0">
                <a:solidFill>
                  <a:srgbClr val="569CD6"/>
                </a:solidFill>
                <a:effectLst/>
                <a:latin typeface="Consolas" panose="020B0609020204030204" pitchFamily="49" charset="0"/>
              </a:rPr>
              <a:t>interface</a:t>
            </a:r>
            <a:r>
              <a:rPr lang="es-CO" b="0" dirty="0">
                <a:solidFill>
                  <a:srgbClr val="CCCCCC"/>
                </a:solidFill>
                <a:effectLst/>
                <a:latin typeface="Consolas" panose="020B0609020204030204" pitchFamily="49" charset="0"/>
              </a:rPr>
              <a:t> </a:t>
            </a:r>
            <a:r>
              <a:rPr lang="es-CO" b="0" dirty="0" err="1">
                <a:solidFill>
                  <a:srgbClr val="4EC9B0"/>
                </a:solidFill>
                <a:effectLst/>
                <a:latin typeface="Consolas" panose="020B0609020204030204" pitchFamily="49" charset="0"/>
              </a:rPr>
              <a:t>UsuarioRepository</a:t>
            </a:r>
            <a:r>
              <a:rPr lang="es-CO" b="0" dirty="0">
                <a:solidFill>
                  <a:srgbClr val="CCCCCC"/>
                </a:solidFill>
                <a:effectLst/>
                <a:latin typeface="Consolas" panose="020B0609020204030204" pitchFamily="49" charset="0"/>
              </a:rPr>
              <a:t> </a:t>
            </a:r>
            <a:r>
              <a:rPr lang="es-CO" b="0" dirty="0" err="1">
                <a:solidFill>
                  <a:srgbClr val="569CD6"/>
                </a:solidFill>
                <a:effectLst/>
                <a:latin typeface="Consolas" panose="020B0609020204030204" pitchFamily="49" charset="0"/>
              </a:rPr>
              <a:t>extends</a:t>
            </a:r>
            <a:r>
              <a:rPr lang="es-CO" b="0" dirty="0">
                <a:solidFill>
                  <a:srgbClr val="CCCCCC"/>
                </a:solidFill>
                <a:effectLst/>
                <a:latin typeface="Consolas" panose="020B0609020204030204" pitchFamily="49" charset="0"/>
              </a:rPr>
              <a:t> </a:t>
            </a:r>
            <a:r>
              <a:rPr lang="es-CO" b="0" dirty="0" err="1">
                <a:solidFill>
                  <a:srgbClr val="4EC9B0"/>
                </a:solidFill>
                <a:effectLst/>
                <a:latin typeface="Consolas" panose="020B0609020204030204" pitchFamily="49" charset="0"/>
              </a:rPr>
              <a:t>JpaRepository</a:t>
            </a:r>
            <a:r>
              <a:rPr lang="es-CO" b="0" dirty="0">
                <a:solidFill>
                  <a:srgbClr val="CCCCCC"/>
                </a:solidFill>
                <a:effectLst/>
                <a:latin typeface="Consolas" panose="020B0609020204030204" pitchFamily="49" charset="0"/>
              </a:rPr>
              <a:t>&lt;</a:t>
            </a:r>
            <a:r>
              <a:rPr lang="es-CO" b="0" dirty="0">
                <a:solidFill>
                  <a:srgbClr val="4EC9B0"/>
                </a:solidFill>
                <a:effectLst/>
                <a:latin typeface="Consolas" panose="020B0609020204030204" pitchFamily="49" charset="0"/>
              </a:rPr>
              <a:t>Usuario</a:t>
            </a:r>
            <a:r>
              <a:rPr lang="es-CO" b="0" dirty="0">
                <a:solidFill>
                  <a:srgbClr val="CCCCCC"/>
                </a:solidFill>
                <a:effectLst/>
                <a:latin typeface="Consolas" panose="020B0609020204030204" pitchFamily="49" charset="0"/>
              </a:rPr>
              <a:t>, </a:t>
            </a:r>
            <a:r>
              <a:rPr lang="es-CO" b="0" dirty="0">
                <a:solidFill>
                  <a:srgbClr val="4EC9B0"/>
                </a:solidFill>
                <a:effectLst/>
                <a:latin typeface="Consolas" panose="020B0609020204030204" pitchFamily="49" charset="0"/>
              </a:rPr>
              <a:t>Long</a:t>
            </a:r>
            <a:r>
              <a:rPr lang="es-CO" b="0" dirty="0">
                <a:solidFill>
                  <a:srgbClr val="CCCCCC"/>
                </a:solidFill>
                <a:effectLst/>
                <a:latin typeface="Consolas" panose="020B0609020204030204" pitchFamily="49" charset="0"/>
              </a:rPr>
              <a:t>&gt; {</a:t>
            </a:r>
          </a:p>
          <a:p>
            <a:r>
              <a:rPr lang="es-CO" b="0" dirty="0">
                <a:solidFill>
                  <a:srgbClr val="CCCCCC"/>
                </a:solidFill>
                <a:effectLst/>
                <a:latin typeface="Consolas" panose="020B0609020204030204" pitchFamily="49" charset="0"/>
              </a:rPr>
              <a:t>    </a:t>
            </a:r>
            <a:r>
              <a:rPr lang="es-CO" b="0" dirty="0">
                <a:solidFill>
                  <a:srgbClr val="6A9955"/>
                </a:solidFill>
                <a:effectLst/>
                <a:latin typeface="Consolas" panose="020B0609020204030204" pitchFamily="49" charset="0"/>
              </a:rPr>
              <a:t>// Método derivado: encuentra un usuario por email</a:t>
            </a:r>
            <a:endParaRPr lang="es-CO" b="0" dirty="0">
              <a:solidFill>
                <a:srgbClr val="CCCCCC"/>
              </a:solidFill>
              <a:effectLst/>
              <a:latin typeface="Consolas" panose="020B0609020204030204" pitchFamily="49" charset="0"/>
            </a:endParaRPr>
          </a:p>
          <a:p>
            <a:r>
              <a:rPr lang="es-CO" b="0" dirty="0">
                <a:solidFill>
                  <a:srgbClr val="CCCCCC"/>
                </a:solidFill>
                <a:effectLst/>
                <a:latin typeface="Consolas" panose="020B0609020204030204" pitchFamily="49" charset="0"/>
              </a:rPr>
              <a:t>    </a:t>
            </a:r>
            <a:r>
              <a:rPr lang="es-CO" b="0" dirty="0">
                <a:solidFill>
                  <a:srgbClr val="4EC9B0"/>
                </a:solidFill>
                <a:effectLst/>
                <a:latin typeface="Consolas" panose="020B0609020204030204" pitchFamily="49" charset="0"/>
              </a:rPr>
              <a:t>Usuario</a:t>
            </a:r>
            <a:r>
              <a:rPr lang="es-CO" b="0" dirty="0">
                <a:solidFill>
                  <a:srgbClr val="CCCCCC"/>
                </a:solidFill>
                <a:effectLst/>
                <a:latin typeface="Consolas" panose="020B0609020204030204" pitchFamily="49" charset="0"/>
              </a:rPr>
              <a:t> </a:t>
            </a:r>
            <a:r>
              <a:rPr lang="es-CO" b="0" dirty="0" err="1">
                <a:solidFill>
                  <a:srgbClr val="DCDCAA"/>
                </a:solidFill>
                <a:effectLst/>
                <a:latin typeface="Consolas" panose="020B0609020204030204" pitchFamily="49" charset="0"/>
              </a:rPr>
              <a:t>findByEmail</a:t>
            </a:r>
            <a:r>
              <a:rPr lang="es-CO" b="0" dirty="0">
                <a:solidFill>
                  <a:srgbClr val="CCCCCC"/>
                </a:solidFill>
                <a:effectLst/>
                <a:latin typeface="Consolas" panose="020B0609020204030204" pitchFamily="49" charset="0"/>
              </a:rPr>
              <a:t>(</a:t>
            </a:r>
            <a:r>
              <a:rPr lang="es-CO" b="0" dirty="0" err="1">
                <a:solidFill>
                  <a:srgbClr val="4EC9B0"/>
                </a:solidFill>
                <a:effectLst/>
                <a:latin typeface="Consolas" panose="020B0609020204030204" pitchFamily="49" charset="0"/>
              </a:rPr>
              <a:t>String</a:t>
            </a:r>
            <a:r>
              <a:rPr lang="es-CO" b="0" dirty="0">
                <a:solidFill>
                  <a:srgbClr val="CCCCCC"/>
                </a:solidFill>
                <a:effectLst/>
                <a:latin typeface="Consolas" panose="020B0609020204030204" pitchFamily="49" charset="0"/>
              </a:rPr>
              <a:t> </a:t>
            </a:r>
            <a:r>
              <a:rPr lang="es-CO" b="0" dirty="0">
                <a:solidFill>
                  <a:srgbClr val="9CDCFE"/>
                </a:solidFill>
                <a:effectLst/>
                <a:latin typeface="Consolas" panose="020B0609020204030204" pitchFamily="49" charset="0"/>
              </a:rPr>
              <a:t>email</a:t>
            </a:r>
            <a:r>
              <a:rPr lang="es-CO" b="0" dirty="0">
                <a:solidFill>
                  <a:srgbClr val="CCCCCC"/>
                </a:solidFill>
                <a:effectLst/>
                <a:latin typeface="Consolas" panose="020B0609020204030204" pitchFamily="49" charset="0"/>
              </a:rPr>
              <a:t>);</a:t>
            </a:r>
          </a:p>
          <a:p>
            <a:r>
              <a:rPr lang="es-CO" b="0" dirty="0">
                <a:solidFill>
                  <a:srgbClr val="CCCCCC"/>
                </a:solidFill>
                <a:effectLst/>
                <a:latin typeface="Consolas" panose="020B0609020204030204" pitchFamily="49" charset="0"/>
              </a:rPr>
              <a:t>}</a:t>
            </a:r>
          </a:p>
        </p:txBody>
      </p:sp>
      <p:sp>
        <p:nvSpPr>
          <p:cNvPr id="11" name="CuadroTexto 10">
            <a:extLst>
              <a:ext uri="{FF2B5EF4-FFF2-40B4-BE49-F238E27FC236}">
                <a16:creationId xmlns:a16="http://schemas.microsoft.com/office/drawing/2014/main" id="{AEDE9E35-7499-731F-108E-47CBB061B08B}"/>
              </a:ext>
            </a:extLst>
          </p:cNvPr>
          <p:cNvSpPr txBox="1"/>
          <p:nvPr/>
        </p:nvSpPr>
        <p:spPr>
          <a:xfrm>
            <a:off x="4610100" y="1428221"/>
            <a:ext cx="7232650" cy="923330"/>
          </a:xfrm>
          <a:prstGeom prst="rect">
            <a:avLst/>
          </a:prstGeom>
          <a:solidFill>
            <a:srgbClr val="FAAD15"/>
          </a:solidFill>
        </p:spPr>
        <p:txBody>
          <a:bodyPr wrap="square" rtlCol="0">
            <a:spAutoFit/>
          </a:bodyPr>
          <a:lstStyle/>
          <a:p>
            <a:r>
              <a:rPr lang="es-ES" dirty="0"/>
              <a:t>Se pueden crear métodos directamente con la consulta SQL o simplemente mencionar que queremos y dejar que el repositorio se encargue de escribir la consulta</a:t>
            </a:r>
          </a:p>
        </p:txBody>
      </p:sp>
      <p:sp>
        <p:nvSpPr>
          <p:cNvPr id="14" name="Título 1">
            <a:extLst>
              <a:ext uri="{FF2B5EF4-FFF2-40B4-BE49-F238E27FC236}">
                <a16:creationId xmlns:a16="http://schemas.microsoft.com/office/drawing/2014/main" id="{65DBE2B9-370A-7B3B-DAB2-EC1267378D0C}"/>
              </a:ext>
            </a:extLst>
          </p:cNvPr>
          <p:cNvSpPr>
            <a:spLocks noGrp="1"/>
          </p:cNvSpPr>
          <p:nvPr>
            <p:ph type="title"/>
          </p:nvPr>
        </p:nvSpPr>
        <p:spPr>
          <a:xfrm>
            <a:off x="2076994" y="222069"/>
            <a:ext cx="9666016" cy="1018902"/>
          </a:xfrm>
        </p:spPr>
        <p:txBody>
          <a:bodyPr/>
          <a:lstStyle/>
          <a:p>
            <a:r>
              <a:rPr lang="es-CO" dirty="0" err="1"/>
              <a:t>Repository</a:t>
            </a:r>
            <a:endParaRPr lang="es-CO" dirty="0"/>
          </a:p>
        </p:txBody>
      </p:sp>
      <p:sp>
        <p:nvSpPr>
          <p:cNvPr id="3" name="CuadroTexto 2">
            <a:extLst>
              <a:ext uri="{FF2B5EF4-FFF2-40B4-BE49-F238E27FC236}">
                <a16:creationId xmlns:a16="http://schemas.microsoft.com/office/drawing/2014/main" id="{B00BF111-4B4F-B9C1-C762-C16F2C08D268}"/>
              </a:ext>
            </a:extLst>
          </p:cNvPr>
          <p:cNvSpPr txBox="1"/>
          <p:nvPr/>
        </p:nvSpPr>
        <p:spPr>
          <a:xfrm>
            <a:off x="2174874" y="4659875"/>
            <a:ext cx="9667876" cy="2127890"/>
          </a:xfrm>
          <a:prstGeom prst="rect">
            <a:avLst/>
          </a:prstGeom>
          <a:solidFill>
            <a:schemeClr val="tx1"/>
          </a:solidFill>
        </p:spPr>
        <p:txBody>
          <a:bodyPr wrap="square">
            <a:spAutoFit/>
          </a:bodyPr>
          <a:lstStyle/>
          <a:p>
            <a:pPr>
              <a:lnSpc>
                <a:spcPts val="1425"/>
              </a:lnSpc>
            </a:pPr>
            <a:endParaRPr lang="es-CO" b="0" dirty="0">
              <a:solidFill>
                <a:srgbClr val="CCCCCC"/>
              </a:solidFill>
              <a:effectLst/>
              <a:latin typeface="Consolas" panose="020B0609020204030204" pitchFamily="49" charset="0"/>
            </a:endParaRPr>
          </a:p>
          <a:p>
            <a:r>
              <a:rPr lang="es-CO" b="0" dirty="0">
                <a:solidFill>
                  <a:srgbClr val="CCCCCC"/>
                </a:solidFill>
                <a:effectLst/>
                <a:latin typeface="Consolas" panose="020B0609020204030204" pitchFamily="49" charset="0"/>
              </a:rPr>
              <a:t>@</a:t>
            </a:r>
            <a:r>
              <a:rPr lang="es-CO" b="0" dirty="0">
                <a:solidFill>
                  <a:srgbClr val="4EC9B0"/>
                </a:solidFill>
                <a:effectLst/>
                <a:latin typeface="Consolas" panose="020B0609020204030204" pitchFamily="49" charset="0"/>
              </a:rPr>
              <a:t>Repository</a:t>
            </a:r>
            <a:endParaRPr lang="es-CO" b="0" dirty="0">
              <a:solidFill>
                <a:srgbClr val="CCCCCC"/>
              </a:solidFill>
              <a:effectLst/>
              <a:latin typeface="Consolas" panose="020B0609020204030204" pitchFamily="49" charset="0"/>
            </a:endParaRPr>
          </a:p>
          <a:p>
            <a:r>
              <a:rPr lang="es-CO" b="0" dirty="0" err="1">
                <a:solidFill>
                  <a:srgbClr val="569CD6"/>
                </a:solidFill>
                <a:effectLst/>
                <a:latin typeface="Consolas" panose="020B0609020204030204" pitchFamily="49" charset="0"/>
              </a:rPr>
              <a:t>public</a:t>
            </a:r>
            <a:r>
              <a:rPr lang="es-CO" b="0" dirty="0">
                <a:solidFill>
                  <a:srgbClr val="CCCCCC"/>
                </a:solidFill>
                <a:effectLst/>
                <a:latin typeface="Consolas" panose="020B0609020204030204" pitchFamily="49" charset="0"/>
              </a:rPr>
              <a:t> </a:t>
            </a:r>
            <a:r>
              <a:rPr lang="es-CO" b="0" dirty="0">
                <a:solidFill>
                  <a:srgbClr val="569CD6"/>
                </a:solidFill>
                <a:effectLst/>
                <a:latin typeface="Consolas" panose="020B0609020204030204" pitchFamily="49" charset="0"/>
              </a:rPr>
              <a:t>interface</a:t>
            </a:r>
            <a:r>
              <a:rPr lang="es-CO" b="0" dirty="0">
                <a:solidFill>
                  <a:srgbClr val="CCCCCC"/>
                </a:solidFill>
                <a:effectLst/>
                <a:latin typeface="Consolas" panose="020B0609020204030204" pitchFamily="49" charset="0"/>
              </a:rPr>
              <a:t> </a:t>
            </a:r>
            <a:r>
              <a:rPr lang="es-CO" b="0" dirty="0" err="1">
                <a:solidFill>
                  <a:srgbClr val="4EC9B0"/>
                </a:solidFill>
                <a:effectLst/>
                <a:latin typeface="Consolas" panose="020B0609020204030204" pitchFamily="49" charset="0"/>
              </a:rPr>
              <a:t>ProductRepository</a:t>
            </a:r>
            <a:r>
              <a:rPr lang="es-CO" b="0" dirty="0">
                <a:solidFill>
                  <a:srgbClr val="CCCCCC"/>
                </a:solidFill>
                <a:effectLst/>
                <a:latin typeface="Consolas" panose="020B0609020204030204" pitchFamily="49" charset="0"/>
              </a:rPr>
              <a:t> </a:t>
            </a:r>
            <a:r>
              <a:rPr lang="es-CO" b="0" dirty="0" err="1">
                <a:solidFill>
                  <a:srgbClr val="569CD6"/>
                </a:solidFill>
                <a:effectLst/>
                <a:latin typeface="Consolas" panose="020B0609020204030204" pitchFamily="49" charset="0"/>
              </a:rPr>
              <a:t>extends</a:t>
            </a:r>
            <a:r>
              <a:rPr lang="es-CO" b="0" dirty="0">
                <a:solidFill>
                  <a:srgbClr val="CCCCCC"/>
                </a:solidFill>
                <a:effectLst/>
                <a:latin typeface="Consolas" panose="020B0609020204030204" pitchFamily="49" charset="0"/>
              </a:rPr>
              <a:t> </a:t>
            </a:r>
            <a:r>
              <a:rPr lang="es-CO" b="0" dirty="0" err="1">
                <a:solidFill>
                  <a:srgbClr val="4EC9B0"/>
                </a:solidFill>
                <a:effectLst/>
                <a:latin typeface="Consolas" panose="020B0609020204030204" pitchFamily="49" charset="0"/>
              </a:rPr>
              <a:t>JpaRepository</a:t>
            </a:r>
            <a:r>
              <a:rPr lang="es-CO" b="0" dirty="0">
                <a:solidFill>
                  <a:srgbClr val="CCCCCC"/>
                </a:solidFill>
                <a:effectLst/>
                <a:latin typeface="Consolas" panose="020B0609020204030204" pitchFamily="49" charset="0"/>
              </a:rPr>
              <a:t>&lt;</a:t>
            </a:r>
            <a:r>
              <a:rPr lang="es-CO" b="0" dirty="0" err="1">
                <a:solidFill>
                  <a:srgbClr val="4EC9B0"/>
                </a:solidFill>
                <a:effectLst/>
                <a:latin typeface="Consolas" panose="020B0609020204030204" pitchFamily="49" charset="0"/>
              </a:rPr>
              <a:t>Product</a:t>
            </a:r>
            <a:r>
              <a:rPr lang="es-CO" b="0" dirty="0">
                <a:solidFill>
                  <a:srgbClr val="CCCCCC"/>
                </a:solidFill>
                <a:effectLst/>
                <a:latin typeface="Consolas" panose="020B0609020204030204" pitchFamily="49" charset="0"/>
              </a:rPr>
              <a:t>, </a:t>
            </a:r>
            <a:r>
              <a:rPr lang="es-CO" b="0" dirty="0">
                <a:solidFill>
                  <a:srgbClr val="4EC9B0"/>
                </a:solidFill>
                <a:effectLst/>
                <a:latin typeface="Consolas" panose="020B0609020204030204" pitchFamily="49" charset="0"/>
              </a:rPr>
              <a:t>Long</a:t>
            </a:r>
            <a:r>
              <a:rPr lang="es-CO" b="0" dirty="0">
                <a:solidFill>
                  <a:srgbClr val="CCCCCC"/>
                </a:solidFill>
                <a:effectLst/>
                <a:latin typeface="Consolas" panose="020B0609020204030204" pitchFamily="49" charset="0"/>
              </a:rPr>
              <a:t>&gt; {</a:t>
            </a:r>
          </a:p>
          <a:p>
            <a:br>
              <a:rPr lang="es-CO" b="0" dirty="0">
                <a:solidFill>
                  <a:srgbClr val="CCCCCC"/>
                </a:solidFill>
                <a:effectLst/>
                <a:latin typeface="Consolas" panose="020B0609020204030204" pitchFamily="49" charset="0"/>
              </a:rPr>
            </a:br>
            <a:r>
              <a:rPr lang="es-CO" b="0" dirty="0">
                <a:solidFill>
                  <a:srgbClr val="CCCCCC"/>
                </a:solidFill>
                <a:effectLst/>
                <a:latin typeface="Consolas" panose="020B0609020204030204" pitchFamily="49" charset="0"/>
              </a:rPr>
              <a:t>    @</a:t>
            </a:r>
            <a:r>
              <a:rPr lang="es-CO" b="0" dirty="0">
                <a:solidFill>
                  <a:srgbClr val="4EC9B0"/>
                </a:solidFill>
                <a:effectLst/>
                <a:latin typeface="Consolas" panose="020B0609020204030204" pitchFamily="49" charset="0"/>
              </a:rPr>
              <a:t>Query</a:t>
            </a:r>
            <a:r>
              <a:rPr lang="es-CO" b="0" dirty="0">
                <a:solidFill>
                  <a:srgbClr val="CCCCCC"/>
                </a:solidFill>
                <a:effectLst/>
                <a:latin typeface="Consolas" panose="020B0609020204030204" pitchFamily="49" charset="0"/>
              </a:rPr>
              <a:t>(</a:t>
            </a:r>
            <a:r>
              <a:rPr lang="es-CO" b="0" dirty="0">
                <a:solidFill>
                  <a:srgbClr val="CE9178"/>
                </a:solidFill>
                <a:effectLst/>
                <a:latin typeface="Consolas" panose="020B0609020204030204" pitchFamily="49" charset="0"/>
              </a:rPr>
              <a:t>"SELECT DISTINCT p FROM </a:t>
            </a:r>
            <a:r>
              <a:rPr lang="es-CO" b="0" dirty="0" err="1">
                <a:solidFill>
                  <a:srgbClr val="CE9178"/>
                </a:solidFill>
                <a:effectLst/>
                <a:latin typeface="Consolas" panose="020B0609020204030204" pitchFamily="49" charset="0"/>
              </a:rPr>
              <a:t>Product</a:t>
            </a:r>
            <a:r>
              <a:rPr lang="es-CO" b="0" dirty="0">
                <a:solidFill>
                  <a:srgbClr val="CE9178"/>
                </a:solidFill>
                <a:effectLst/>
                <a:latin typeface="Consolas" panose="020B0609020204030204" pitchFamily="49" charset="0"/>
              </a:rPr>
              <a:t> p LEFT JOIN FETCH </a:t>
            </a:r>
            <a:r>
              <a:rPr lang="es-CO" b="0" dirty="0" err="1">
                <a:solidFill>
                  <a:srgbClr val="CE9178"/>
                </a:solidFill>
                <a:effectLst/>
                <a:latin typeface="Consolas" panose="020B0609020204030204" pitchFamily="49" charset="0"/>
              </a:rPr>
              <a:t>p.comments</a:t>
            </a:r>
            <a:r>
              <a:rPr lang="es-CO" b="0" dirty="0">
                <a:solidFill>
                  <a:srgbClr val="CE9178"/>
                </a:solidFill>
                <a:effectLst/>
                <a:latin typeface="Consolas" panose="020B0609020204030204" pitchFamily="49" charset="0"/>
              </a:rPr>
              <a:t>"</a:t>
            </a:r>
            <a:r>
              <a:rPr lang="es-CO" b="0" dirty="0">
                <a:solidFill>
                  <a:srgbClr val="CCCCCC"/>
                </a:solidFill>
                <a:effectLst/>
                <a:latin typeface="Consolas" panose="020B0609020204030204" pitchFamily="49" charset="0"/>
              </a:rPr>
              <a:t>)</a:t>
            </a:r>
          </a:p>
          <a:p>
            <a:r>
              <a:rPr lang="es-CO" b="0" dirty="0">
                <a:solidFill>
                  <a:srgbClr val="CCCCCC"/>
                </a:solidFill>
                <a:effectLst/>
                <a:latin typeface="Consolas" panose="020B0609020204030204" pitchFamily="49" charset="0"/>
              </a:rPr>
              <a:t>    </a:t>
            </a:r>
            <a:r>
              <a:rPr lang="es-CO" b="0" dirty="0" err="1">
                <a:solidFill>
                  <a:srgbClr val="4EC9B0"/>
                </a:solidFill>
                <a:effectLst/>
                <a:latin typeface="Consolas" panose="020B0609020204030204" pitchFamily="49" charset="0"/>
              </a:rPr>
              <a:t>List</a:t>
            </a:r>
            <a:r>
              <a:rPr lang="es-CO" b="0" dirty="0">
                <a:solidFill>
                  <a:srgbClr val="CCCCCC"/>
                </a:solidFill>
                <a:effectLst/>
                <a:latin typeface="Consolas" panose="020B0609020204030204" pitchFamily="49" charset="0"/>
              </a:rPr>
              <a:t>&lt;</a:t>
            </a:r>
            <a:r>
              <a:rPr lang="es-CO" b="0" dirty="0" err="1">
                <a:solidFill>
                  <a:srgbClr val="4EC9B0"/>
                </a:solidFill>
                <a:effectLst/>
                <a:latin typeface="Consolas" panose="020B0609020204030204" pitchFamily="49" charset="0"/>
              </a:rPr>
              <a:t>Product</a:t>
            </a:r>
            <a:r>
              <a:rPr lang="es-CO" b="0" dirty="0">
                <a:solidFill>
                  <a:srgbClr val="CCCCCC"/>
                </a:solidFill>
                <a:effectLst/>
                <a:latin typeface="Consolas" panose="020B0609020204030204" pitchFamily="49" charset="0"/>
              </a:rPr>
              <a:t>&gt; </a:t>
            </a:r>
            <a:r>
              <a:rPr lang="es-CO" b="0" dirty="0" err="1">
                <a:solidFill>
                  <a:srgbClr val="DCDCAA"/>
                </a:solidFill>
                <a:effectLst/>
                <a:latin typeface="Consolas" panose="020B0609020204030204" pitchFamily="49" charset="0"/>
              </a:rPr>
              <a:t>findAllWithComments</a:t>
            </a:r>
            <a:r>
              <a:rPr lang="es-CO" b="0" dirty="0">
                <a:solidFill>
                  <a:srgbClr val="CCCCCC"/>
                </a:solidFill>
                <a:effectLst/>
                <a:latin typeface="Consolas" panose="020B0609020204030204" pitchFamily="49" charset="0"/>
              </a:rPr>
              <a:t>();</a:t>
            </a:r>
            <a:br>
              <a:rPr lang="es-CO" b="0" dirty="0">
                <a:solidFill>
                  <a:srgbClr val="CCCCCC"/>
                </a:solidFill>
                <a:effectLst/>
                <a:latin typeface="Consolas" panose="020B0609020204030204" pitchFamily="49" charset="0"/>
              </a:rPr>
            </a:br>
            <a:r>
              <a:rPr lang="es-CO" b="0" dirty="0">
                <a:solidFill>
                  <a:srgbClr val="CCCCCC"/>
                </a:solidFill>
                <a:effectLst/>
                <a:latin typeface="Consolas" panose="020B0609020204030204" pitchFamily="49" charset="0"/>
              </a:rPr>
              <a:t>}</a:t>
            </a:r>
          </a:p>
          <a:p>
            <a:pPr>
              <a:lnSpc>
                <a:spcPts val="1425"/>
              </a:lnSpc>
            </a:pPr>
            <a:endParaRPr lang="es-CO"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846928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1ABC72-A57F-CC95-ED2D-4A9B2A063148}"/>
              </a:ext>
            </a:extLst>
          </p:cNvPr>
          <p:cNvSpPr>
            <a:spLocks noGrp="1"/>
          </p:cNvSpPr>
          <p:nvPr>
            <p:ph type="title"/>
          </p:nvPr>
        </p:nvSpPr>
        <p:spPr/>
        <p:txBody>
          <a:bodyPr/>
          <a:lstStyle/>
          <a:p>
            <a:r>
              <a:rPr lang="es-CO" dirty="0"/>
              <a:t>SQL </a:t>
            </a:r>
            <a:r>
              <a:rPr lang="es-CO" dirty="0" err="1"/>
              <a:t>injection</a:t>
            </a:r>
            <a:endParaRPr lang="es-CO" dirty="0"/>
          </a:p>
        </p:txBody>
      </p:sp>
      <p:sp>
        <p:nvSpPr>
          <p:cNvPr id="3" name="Marcador de texto 2">
            <a:extLst>
              <a:ext uri="{FF2B5EF4-FFF2-40B4-BE49-F238E27FC236}">
                <a16:creationId xmlns:a16="http://schemas.microsoft.com/office/drawing/2014/main" id="{9CD9B371-6C95-16B6-AF4D-D69596B2B66E}"/>
              </a:ext>
            </a:extLst>
          </p:cNvPr>
          <p:cNvSpPr>
            <a:spLocks noGrp="1"/>
          </p:cNvSpPr>
          <p:nvPr>
            <p:ph type="body" idx="1"/>
          </p:nvPr>
        </p:nvSpPr>
        <p:spPr>
          <a:xfrm>
            <a:off x="2076994" y="1410789"/>
            <a:ext cx="6571706" cy="4663440"/>
          </a:xfrm>
        </p:spPr>
        <p:txBody>
          <a:bodyPr anchor="ctr">
            <a:normAutofit fontScale="92500"/>
          </a:bodyPr>
          <a:lstStyle/>
          <a:p>
            <a:r>
              <a:rPr lang="es-ES" sz="2200" dirty="0"/>
              <a:t>Al crear consultas con JPQL o al usar métodos derivados en los repositorios, Spring Data JPA utiliza internamente consultas preparadas (</a:t>
            </a:r>
            <a:r>
              <a:rPr lang="es-ES" sz="2200" dirty="0" err="1"/>
              <a:t>PreparedStatement</a:t>
            </a:r>
            <a:r>
              <a:rPr lang="es-ES" sz="2200" dirty="0"/>
              <a:t>) para asignar los valores de los parámetros de forma segura. </a:t>
            </a:r>
          </a:p>
          <a:p>
            <a:endParaRPr lang="es-ES" sz="2200" dirty="0"/>
          </a:p>
          <a:p>
            <a:r>
              <a:rPr lang="es-ES" sz="2200" dirty="0"/>
              <a:t>Esto significa que los parámetros se vinculan a la consulta sin necesidad de "limpiar" manualmente las cadenas.</a:t>
            </a:r>
          </a:p>
          <a:p>
            <a:endParaRPr lang="es-ES" sz="2200" dirty="0"/>
          </a:p>
          <a:p>
            <a:r>
              <a:rPr lang="es-ES" sz="2200" dirty="0"/>
              <a:t>Consultas </a:t>
            </a:r>
            <a:r>
              <a:rPr lang="es-ES" sz="2200" dirty="0" err="1"/>
              <a:t>Nativas:Incluso</a:t>
            </a:r>
            <a:r>
              <a:rPr lang="es-ES" sz="2200" dirty="0"/>
              <a:t> cuando se usan consultas nativas, puedes (y debes) definir parámetros (por ejemplo, usando :nombre) y dejarlos asignar por el </a:t>
            </a:r>
            <a:r>
              <a:rPr lang="es-ES" sz="2200" dirty="0" err="1"/>
              <a:t>framework</a:t>
            </a:r>
            <a:r>
              <a:rPr lang="es-ES" sz="2200" dirty="0"/>
              <a:t>, lo que garantiza que los valores sean escapados de forma segura.</a:t>
            </a:r>
            <a:endParaRPr lang="es-CO" sz="2200" dirty="0"/>
          </a:p>
        </p:txBody>
      </p:sp>
      <p:sp>
        <p:nvSpPr>
          <p:cNvPr id="4" name="Marcador de número de diapositiva 3">
            <a:extLst>
              <a:ext uri="{FF2B5EF4-FFF2-40B4-BE49-F238E27FC236}">
                <a16:creationId xmlns:a16="http://schemas.microsoft.com/office/drawing/2014/main" id="{7B6FF914-46FD-9211-69D3-25C508AD56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68</a:t>
            </a:fld>
            <a:endParaRPr lang="es-CO"/>
          </a:p>
        </p:txBody>
      </p:sp>
      <p:pic>
        <p:nvPicPr>
          <p:cNvPr id="5" name="Picture 2" descr="Image result for sql injection transparent">
            <a:extLst>
              <a:ext uri="{FF2B5EF4-FFF2-40B4-BE49-F238E27FC236}">
                <a16:creationId xmlns:a16="http://schemas.microsoft.com/office/drawing/2014/main" id="{24C0D265-72DA-BDA9-0E4F-5AA2C67E2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2779" y="2310581"/>
            <a:ext cx="2182052" cy="290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86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2B1A55-CE44-800A-8C3A-B25FD2415EFA}"/>
              </a:ext>
            </a:extLst>
          </p:cNvPr>
          <p:cNvSpPr>
            <a:spLocks noGrp="1"/>
          </p:cNvSpPr>
          <p:nvPr>
            <p:ph type="title"/>
          </p:nvPr>
        </p:nvSpPr>
        <p:spPr/>
        <p:txBody>
          <a:bodyPr/>
          <a:lstStyle/>
          <a:p>
            <a:r>
              <a:rPr lang="es-CO" dirty="0"/>
              <a:t>Ejercicio</a:t>
            </a:r>
          </a:p>
        </p:txBody>
      </p:sp>
      <p:sp>
        <p:nvSpPr>
          <p:cNvPr id="3" name="Marcador de texto 2">
            <a:extLst>
              <a:ext uri="{FF2B5EF4-FFF2-40B4-BE49-F238E27FC236}">
                <a16:creationId xmlns:a16="http://schemas.microsoft.com/office/drawing/2014/main" id="{0DB2664C-3C1E-39F4-FB5A-5D36FF39C17D}"/>
              </a:ext>
            </a:extLst>
          </p:cNvPr>
          <p:cNvSpPr>
            <a:spLocks noGrp="1"/>
          </p:cNvSpPr>
          <p:nvPr>
            <p:ph type="body" idx="1"/>
          </p:nvPr>
        </p:nvSpPr>
        <p:spPr/>
        <p:txBody>
          <a:bodyPr anchor="ctr">
            <a:normAutofit/>
          </a:bodyPr>
          <a:lstStyle/>
          <a:p>
            <a:pPr algn="ctr"/>
            <a:r>
              <a:rPr lang="es-CO" sz="2200" dirty="0"/>
              <a:t>Desarrolle el siguiente tutorial, y realice las actividades propuestas.</a:t>
            </a:r>
          </a:p>
          <a:p>
            <a:pPr algn="ctr"/>
            <a:r>
              <a:rPr lang="es-CO" sz="2200" dirty="0"/>
              <a:t>Este tutorial proporciona una manera práctica de entender los conceptos, componentes, librerías y arquitectura básica de Laravel.</a:t>
            </a:r>
          </a:p>
          <a:p>
            <a:pPr algn="ctr"/>
            <a:r>
              <a:rPr lang="es-CO" sz="2200" b="1" u="sng" dirty="0"/>
              <a:t>Cada línea que codifique y/o copie y pegue, léala en detalle, analícela, vuélvala y léala, y finalmente comprenda lo que se esta haciendo.</a:t>
            </a:r>
          </a:p>
          <a:p>
            <a:pPr algn="ctr"/>
            <a:r>
              <a:rPr lang="es-CO" sz="2200" dirty="0"/>
              <a:t>La próxima clase se explicará desde la teoría los elementos vistos.</a:t>
            </a:r>
          </a:p>
          <a:p>
            <a:pPr marL="0" indent="0" algn="ctr">
              <a:buNone/>
            </a:pPr>
            <a:endParaRPr lang="es-CO" sz="2200" b="1" dirty="0"/>
          </a:p>
          <a:p>
            <a:pPr marL="0" indent="0" algn="ctr">
              <a:buNone/>
            </a:pPr>
            <a:r>
              <a:rPr lang="es-CO" sz="2200" b="1" dirty="0"/>
              <a:t>Nota: para todos los tutoriales de este curso, a medida de que vaya haciendo los tutoriales, vaya anotando en una hoja las dudas, y en la clase siguiente pregunte sus dudas.</a:t>
            </a:r>
          </a:p>
        </p:txBody>
      </p:sp>
      <p:sp>
        <p:nvSpPr>
          <p:cNvPr id="4" name="Marcador de número de diapositiva 3">
            <a:extLst>
              <a:ext uri="{FF2B5EF4-FFF2-40B4-BE49-F238E27FC236}">
                <a16:creationId xmlns:a16="http://schemas.microsoft.com/office/drawing/2014/main" id="{B753A43B-1AB8-9267-110D-3E327647C8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69</a:t>
            </a:fld>
            <a:endParaRPr lang="es-CO"/>
          </a:p>
        </p:txBody>
      </p:sp>
    </p:spTree>
    <p:extLst>
      <p:ext uri="{BB962C8B-B14F-4D97-AF65-F5344CB8AC3E}">
        <p14:creationId xmlns:p14="http://schemas.microsoft.com/office/powerpoint/2010/main" val="262878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96194D-749D-463F-7065-6E3E5B6A05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sp>
        <p:nvSpPr>
          <p:cNvPr id="6" name="Rectángulo 5">
            <a:extLst>
              <a:ext uri="{FF2B5EF4-FFF2-40B4-BE49-F238E27FC236}">
                <a16:creationId xmlns:a16="http://schemas.microsoft.com/office/drawing/2014/main" id="{AF8A1914-617A-45C5-6EA3-DE24BB41B873}"/>
              </a:ext>
            </a:extLst>
          </p:cNvPr>
          <p:cNvSpPr/>
          <p:nvPr/>
        </p:nvSpPr>
        <p:spPr>
          <a:xfrm>
            <a:off x="2278708" y="1150081"/>
            <a:ext cx="2829470" cy="104050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1 </a:t>
            </a:r>
            <a:r>
              <a:rPr lang="es-CO" b="1" dirty="0" err="1"/>
              <a:t>query</a:t>
            </a:r>
            <a:r>
              <a:rPr lang="es-CO" b="1" dirty="0"/>
              <a:t> a la BD, para cargar 2 productos con sus comentarios (Opción 1)</a:t>
            </a:r>
            <a:endParaRPr lang="es-CO" dirty="0"/>
          </a:p>
        </p:txBody>
      </p:sp>
      <p:pic>
        <p:nvPicPr>
          <p:cNvPr id="3" name="Imagen 2">
            <a:extLst>
              <a:ext uri="{FF2B5EF4-FFF2-40B4-BE49-F238E27FC236}">
                <a16:creationId xmlns:a16="http://schemas.microsoft.com/office/drawing/2014/main" id="{8A0CDD57-47D8-B4C7-BF76-976A883D9D56}"/>
              </a:ext>
            </a:extLst>
          </p:cNvPr>
          <p:cNvPicPr>
            <a:picLocks noChangeAspect="1"/>
          </p:cNvPicPr>
          <p:nvPr/>
        </p:nvPicPr>
        <p:blipFill>
          <a:blip r:embed="rId2"/>
          <a:srcRect r="40052"/>
          <a:stretch/>
        </p:blipFill>
        <p:spPr>
          <a:xfrm>
            <a:off x="2200275" y="3043335"/>
            <a:ext cx="3711575" cy="2171700"/>
          </a:xfrm>
          <a:prstGeom prst="rect">
            <a:avLst/>
          </a:prstGeom>
        </p:spPr>
      </p:pic>
      <p:cxnSp>
        <p:nvCxnSpPr>
          <p:cNvPr id="7" name="Conector recto de flecha 6">
            <a:extLst>
              <a:ext uri="{FF2B5EF4-FFF2-40B4-BE49-F238E27FC236}">
                <a16:creationId xmlns:a16="http://schemas.microsoft.com/office/drawing/2014/main" id="{38C6151B-B6AF-1534-B5BD-B1948F7BE14C}"/>
              </a:ext>
            </a:extLst>
          </p:cNvPr>
          <p:cNvCxnSpPr>
            <a:cxnSpLocks/>
            <a:stCxn id="6" idx="2"/>
          </p:cNvCxnSpPr>
          <p:nvPr/>
        </p:nvCxnSpPr>
        <p:spPr>
          <a:xfrm>
            <a:off x="3693443" y="2190590"/>
            <a:ext cx="346711" cy="83471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2" name="Rectángulo 11">
            <a:extLst>
              <a:ext uri="{FF2B5EF4-FFF2-40B4-BE49-F238E27FC236}">
                <a16:creationId xmlns:a16="http://schemas.microsoft.com/office/drawing/2014/main" id="{893CB115-B7DF-D169-CC22-F6D83B6AF262}"/>
              </a:ext>
            </a:extLst>
          </p:cNvPr>
          <p:cNvSpPr/>
          <p:nvPr/>
        </p:nvSpPr>
        <p:spPr>
          <a:xfrm>
            <a:off x="8946208" y="1453858"/>
            <a:ext cx="2829470" cy="104050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2 </a:t>
            </a:r>
            <a:r>
              <a:rPr lang="es-CO" b="1" dirty="0" err="1"/>
              <a:t>queries</a:t>
            </a:r>
            <a:r>
              <a:rPr lang="es-CO" b="1" dirty="0"/>
              <a:t> a la BD, para cargar 2 productos con sus comentarios (Opción 2)</a:t>
            </a:r>
            <a:endParaRPr lang="es-CO" dirty="0"/>
          </a:p>
        </p:txBody>
      </p:sp>
      <p:cxnSp>
        <p:nvCxnSpPr>
          <p:cNvPr id="13" name="Conector recto de flecha 12">
            <a:extLst>
              <a:ext uri="{FF2B5EF4-FFF2-40B4-BE49-F238E27FC236}">
                <a16:creationId xmlns:a16="http://schemas.microsoft.com/office/drawing/2014/main" id="{A5F7DEB6-F086-DAC6-6661-7184321DF2FC}"/>
              </a:ext>
            </a:extLst>
          </p:cNvPr>
          <p:cNvCxnSpPr>
            <a:cxnSpLocks/>
            <a:stCxn id="12" idx="2"/>
            <a:endCxn id="15" idx="0"/>
          </p:cNvCxnSpPr>
          <p:nvPr/>
        </p:nvCxnSpPr>
        <p:spPr>
          <a:xfrm flipH="1">
            <a:off x="9810028" y="2494367"/>
            <a:ext cx="550915" cy="934633"/>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5" name="Imagen 14">
            <a:extLst>
              <a:ext uri="{FF2B5EF4-FFF2-40B4-BE49-F238E27FC236}">
                <a16:creationId xmlns:a16="http://schemas.microsoft.com/office/drawing/2014/main" id="{EDEFD576-45CF-FBB8-EF6E-86EC1EEE53FB}"/>
              </a:ext>
            </a:extLst>
          </p:cNvPr>
          <p:cNvPicPr>
            <a:picLocks noChangeAspect="1"/>
          </p:cNvPicPr>
          <p:nvPr/>
        </p:nvPicPr>
        <p:blipFill>
          <a:blip r:embed="rId3"/>
          <a:stretch>
            <a:fillRect/>
          </a:stretch>
        </p:blipFill>
        <p:spPr>
          <a:xfrm>
            <a:off x="7905829" y="3429000"/>
            <a:ext cx="3808397" cy="1881187"/>
          </a:xfrm>
          <a:prstGeom prst="rect">
            <a:avLst/>
          </a:prstGeom>
        </p:spPr>
      </p:pic>
    </p:spTree>
    <p:extLst>
      <p:ext uri="{BB962C8B-B14F-4D97-AF65-F5344CB8AC3E}">
        <p14:creationId xmlns:p14="http://schemas.microsoft.com/office/powerpoint/2010/main" val="135617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A1C0B-229F-8996-1592-A29A23E02092}"/>
              </a:ext>
            </a:extLst>
          </p:cNvPr>
          <p:cNvSpPr>
            <a:spLocks noGrp="1"/>
          </p:cNvSpPr>
          <p:nvPr>
            <p:ph type="title"/>
          </p:nvPr>
        </p:nvSpPr>
        <p:spPr/>
        <p:txBody>
          <a:bodyPr/>
          <a:lstStyle/>
          <a:p>
            <a:r>
              <a:rPr lang="en-US" dirty="0" err="1"/>
              <a:t>Recuerde</a:t>
            </a:r>
            <a:r>
              <a:rPr lang="en-US" dirty="0"/>
              <a:t> las </a:t>
            </a:r>
            <a:r>
              <a:rPr lang="en-US" dirty="0" err="1"/>
              <a:t>fechas</a:t>
            </a:r>
            <a:endParaRPr lang="es-CO" dirty="0"/>
          </a:p>
        </p:txBody>
      </p:sp>
      <p:sp>
        <p:nvSpPr>
          <p:cNvPr id="4" name="Marcador de número de diapositiva 3">
            <a:extLst>
              <a:ext uri="{FF2B5EF4-FFF2-40B4-BE49-F238E27FC236}">
                <a16:creationId xmlns:a16="http://schemas.microsoft.com/office/drawing/2014/main" id="{DF312E68-AE87-2768-1E0E-B53137AE73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70</a:t>
            </a:fld>
            <a:endParaRPr lang="es-CO"/>
          </a:p>
        </p:txBody>
      </p:sp>
      <p:pic>
        <p:nvPicPr>
          <p:cNvPr id="6" name="Imagen 5">
            <a:extLst>
              <a:ext uri="{FF2B5EF4-FFF2-40B4-BE49-F238E27FC236}">
                <a16:creationId xmlns:a16="http://schemas.microsoft.com/office/drawing/2014/main" id="{FE36427F-0AC2-83E2-9265-6415F9387508}"/>
              </a:ext>
            </a:extLst>
          </p:cNvPr>
          <p:cNvPicPr>
            <a:picLocks noChangeAspect="1"/>
          </p:cNvPicPr>
          <p:nvPr/>
        </p:nvPicPr>
        <p:blipFill>
          <a:blip r:embed="rId2"/>
          <a:srcRect t="13717" r="56490"/>
          <a:stretch/>
        </p:blipFill>
        <p:spPr>
          <a:xfrm>
            <a:off x="1974850" y="1240971"/>
            <a:ext cx="3746500" cy="3098346"/>
          </a:xfrm>
          <a:prstGeom prst="rect">
            <a:avLst/>
          </a:prstGeom>
        </p:spPr>
      </p:pic>
    </p:spTree>
    <p:extLst>
      <p:ext uri="{BB962C8B-B14F-4D97-AF65-F5344CB8AC3E}">
        <p14:creationId xmlns:p14="http://schemas.microsoft.com/office/powerpoint/2010/main" val="1225626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532615EC-A064-4345-8A92-0D6C99FB783B}"/>
              </a:ext>
            </a:extLst>
          </p:cNvPr>
          <p:cNvSpPr txBox="1">
            <a:spLocks/>
          </p:cNvSpPr>
          <p:nvPr/>
        </p:nvSpPr>
        <p:spPr>
          <a:xfrm>
            <a:off x="1011340" y="1681316"/>
            <a:ext cx="10702886" cy="4709652"/>
          </a:xfrm>
          <a:prstGeom prst="rect">
            <a:avLst/>
          </a:prstGeom>
        </p:spPr>
        <p:txBody>
          <a:bodyPr numCol="1"/>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spcBef>
                <a:spcPts val="960"/>
              </a:spcBef>
              <a:spcAft>
                <a:spcPts val="0"/>
              </a:spcAft>
              <a:buClr>
                <a:srgbClr val="1186C3"/>
              </a:buClr>
              <a:buSzPts val="1800"/>
              <a:buNone/>
            </a:pPr>
            <a:r>
              <a:rPr lang="es-CO" sz="2000" b="1" dirty="0">
                <a:solidFill>
                  <a:schemeClr val="dk1"/>
                </a:solidFill>
                <a:latin typeface="Calibri"/>
                <a:ea typeface="Calibri"/>
                <a:cs typeface="Calibri"/>
              </a:rPr>
              <a:t>Hasta este punto debemos saber:</a:t>
            </a:r>
          </a:p>
          <a:p>
            <a:pPr algn="just">
              <a:buSzPct val="100000"/>
            </a:pPr>
            <a:r>
              <a:rPr lang="es-CO" sz="2000" dirty="0"/>
              <a:t>¿Qué son los modelos?</a:t>
            </a:r>
          </a:p>
          <a:p>
            <a:pPr algn="just">
              <a:buSzPct val="100000"/>
            </a:pPr>
            <a:r>
              <a:rPr lang="es-CO" sz="2000" dirty="0"/>
              <a:t>¿Cuántas tablas representa un modelo?</a:t>
            </a:r>
          </a:p>
          <a:p>
            <a:pPr algn="just">
              <a:buSzPct val="100000"/>
            </a:pPr>
            <a:r>
              <a:rPr lang="es-CO" sz="2000" dirty="0"/>
              <a:t>¿Qué son los </a:t>
            </a:r>
            <a:r>
              <a:rPr lang="es-CO" sz="2000" dirty="0" err="1"/>
              <a:t>migrations</a:t>
            </a:r>
            <a:r>
              <a:rPr lang="es-CO" sz="2000" dirty="0"/>
              <a:t>?</a:t>
            </a:r>
          </a:p>
          <a:p>
            <a:pPr algn="just">
              <a:buSzPct val="100000"/>
            </a:pPr>
            <a:r>
              <a:rPr lang="es-CO" sz="2000" dirty="0"/>
              <a:t>¿Para qué usar los </a:t>
            </a:r>
            <a:r>
              <a:rPr lang="es-CO" sz="2000" dirty="0" err="1"/>
              <a:t>fakers</a:t>
            </a:r>
            <a:r>
              <a:rPr lang="es-CO" sz="2000" dirty="0"/>
              <a:t>?</a:t>
            </a:r>
          </a:p>
          <a:p>
            <a:pPr algn="just">
              <a:buSzPct val="100000"/>
            </a:pPr>
            <a:r>
              <a:rPr lang="es-CO" sz="2000" dirty="0"/>
              <a:t>¿Qué es </a:t>
            </a:r>
            <a:r>
              <a:rPr lang="es-CO" sz="2000" dirty="0" err="1"/>
              <a:t>eager</a:t>
            </a:r>
            <a:r>
              <a:rPr lang="es-CO" sz="2000" dirty="0"/>
              <a:t> </a:t>
            </a:r>
            <a:r>
              <a:rPr lang="es-CO" sz="2000" dirty="0" err="1"/>
              <a:t>loading</a:t>
            </a:r>
            <a:r>
              <a:rPr lang="es-CO" sz="2000" dirty="0"/>
              <a:t> y </a:t>
            </a:r>
            <a:r>
              <a:rPr lang="es-CO" sz="2000" dirty="0" err="1"/>
              <a:t>lazy</a:t>
            </a:r>
            <a:r>
              <a:rPr lang="es-CO" sz="2000" dirty="0"/>
              <a:t> </a:t>
            </a:r>
            <a:r>
              <a:rPr lang="es-CO" sz="2000" dirty="0" err="1"/>
              <a:t>loading</a:t>
            </a:r>
            <a:r>
              <a:rPr lang="es-CO" sz="2000" dirty="0"/>
              <a:t>?</a:t>
            </a:r>
          </a:p>
          <a:p>
            <a:pPr algn="just">
              <a:buSzPct val="100000"/>
            </a:pPr>
            <a:r>
              <a:rPr lang="es-CO" sz="2000" dirty="0"/>
              <a:t>¿Cómo definir relaciones entre clases en Spring </a:t>
            </a:r>
            <a:r>
              <a:rPr lang="es-CO" sz="2000" dirty="0" err="1"/>
              <a:t>Boot</a:t>
            </a:r>
            <a:r>
              <a:rPr lang="es-CO" sz="2000" dirty="0"/>
              <a:t>?</a:t>
            </a:r>
          </a:p>
          <a:p>
            <a:pPr algn="just">
              <a:buSzPct val="100000"/>
            </a:pPr>
            <a:r>
              <a:rPr lang="es-CO" sz="2000" dirty="0"/>
              <a:t>¿Dónde realizar las validaciones de los valores para creación de objetos?</a:t>
            </a:r>
          </a:p>
          <a:p>
            <a:pPr algn="just">
              <a:buSzPct val="100000"/>
            </a:pPr>
            <a:r>
              <a:rPr lang="es-CO" sz="2000" dirty="0"/>
              <a:t>¿Cómo nos protegemos de inyecciones SQL en Laravel?</a:t>
            </a:r>
            <a:endParaRPr lang="es-CO" dirty="0"/>
          </a:p>
          <a:p>
            <a:pPr algn="just">
              <a:buSzPct val="100000"/>
            </a:pPr>
            <a:endParaRPr lang="es-CO"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71</a:t>
            </a:fld>
            <a:endParaRPr lang="es-CO"/>
          </a:p>
        </p:txBody>
      </p:sp>
      <p:sp>
        <p:nvSpPr>
          <p:cNvPr id="10" name="Google Shape;566;p28">
            <a:extLst>
              <a:ext uri="{FF2B5EF4-FFF2-40B4-BE49-F238E27FC236}">
                <a16:creationId xmlns:a16="http://schemas.microsoft.com/office/drawing/2014/main" id="{766A191B-9684-469D-823B-10226FC3EC4C}"/>
              </a:ext>
            </a:extLst>
          </p:cNvPr>
          <p:cNvSpPr txBox="1">
            <a:spLocks noGrp="1"/>
          </p:cNvSpPr>
          <p:nvPr>
            <p:ph type="title"/>
          </p:nvPr>
        </p:nvSpPr>
        <p:spPr>
          <a:xfrm>
            <a:off x="1011340" y="331353"/>
            <a:ext cx="9666016" cy="101890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5400"/>
              <a:buFont typeface="Calibri"/>
              <a:buNone/>
            </a:pPr>
            <a:r>
              <a:rPr lang="es-CO" sz="5400" dirty="0"/>
              <a:t>Recapitulemos</a:t>
            </a:r>
            <a:endParaRPr dirty="0"/>
          </a:p>
        </p:txBody>
      </p:sp>
      <p:pic>
        <p:nvPicPr>
          <p:cNvPr id="11" name="Google Shape;565;p28" descr="https://dqam6mam97sh3.cloudfront.net/blog/ausl/wp-content/uploads/sites/2/2015/02/homer.png">
            <a:extLst>
              <a:ext uri="{FF2B5EF4-FFF2-40B4-BE49-F238E27FC236}">
                <a16:creationId xmlns:a16="http://schemas.microsoft.com/office/drawing/2014/main" id="{1C310FDF-C70D-490E-BB0B-3A438A114286}"/>
              </a:ext>
            </a:extLst>
          </p:cNvPr>
          <p:cNvPicPr preferRelativeResize="0"/>
          <p:nvPr/>
        </p:nvPicPr>
        <p:blipFill rotWithShape="1">
          <a:blip r:embed="rId3">
            <a:alphaModFix/>
          </a:blip>
          <a:srcRect/>
          <a:stretch/>
        </p:blipFill>
        <p:spPr>
          <a:xfrm>
            <a:off x="7893245" y="297937"/>
            <a:ext cx="3393996" cy="2262664"/>
          </a:xfrm>
          <a:prstGeom prst="rect">
            <a:avLst/>
          </a:prstGeom>
          <a:noFill/>
          <a:ln>
            <a:noFill/>
          </a:ln>
        </p:spPr>
      </p:pic>
    </p:spTree>
    <p:extLst>
      <p:ext uri="{BB962C8B-B14F-4D97-AF65-F5344CB8AC3E}">
        <p14:creationId xmlns:p14="http://schemas.microsoft.com/office/powerpoint/2010/main" val="24906689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Referencias</a:t>
            </a:r>
            <a:endParaRPr dirty="0"/>
          </a:p>
        </p:txBody>
      </p:sp>
      <p:sp>
        <p:nvSpPr>
          <p:cNvPr id="573" name="Google Shape;573;p29"/>
          <p:cNvSpPr txBox="1">
            <a:spLocks noGrp="1"/>
          </p:cNvSpPr>
          <p:nvPr>
            <p:ph type="body" idx="1"/>
          </p:nvPr>
        </p:nvSpPr>
        <p:spPr>
          <a:xfrm>
            <a:off x="717755" y="1293222"/>
            <a:ext cx="11025255" cy="456680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dirty="0"/>
          </a:p>
          <a:p>
            <a:pPr algn="just">
              <a:buSzPct val="100000"/>
            </a:pPr>
            <a:r>
              <a:rPr lang="en-US" sz="2000" dirty="0"/>
              <a:t>Bass, L., Clements, P., &amp; </a:t>
            </a:r>
            <a:r>
              <a:rPr lang="en-US" sz="2000" dirty="0" err="1"/>
              <a:t>Kazman</a:t>
            </a:r>
            <a:r>
              <a:rPr lang="en-US" sz="2000" dirty="0"/>
              <a:t>, R. (2012). Software architecture in practice, 3rd Ed. Addison-Wesley Professional.</a:t>
            </a:r>
          </a:p>
          <a:p>
            <a:pPr algn="just">
              <a:buSzPct val="100000"/>
            </a:pPr>
            <a:r>
              <a:rPr lang="en-US" sz="2000" dirty="0"/>
              <a:t>Correa, D. &amp; Vallejo, P. (2022). Practical Laravel: Develop clean MVC web applications. </a:t>
            </a:r>
          </a:p>
          <a:p>
            <a:pPr algn="just">
              <a:buSzPct val="100000"/>
            </a:pPr>
            <a:r>
              <a:rPr lang="en-US" sz="2000" dirty="0"/>
              <a:t>Martin, R. (2017). Clean Architecture: A Craftsman’s Guide to Software Structure and Design.</a:t>
            </a:r>
          </a:p>
          <a:p>
            <a:pPr algn="just">
              <a:buSzPct val="100000"/>
            </a:pPr>
            <a:r>
              <a:rPr lang="en-US" sz="2000" dirty="0"/>
              <a:t>Stauffer, M. (2019). Laravel: Up &amp; Running: A Framework for Building Modern PHP Apps. O'Reilly Media.</a:t>
            </a:r>
          </a:p>
          <a:p>
            <a:pPr algn="just">
              <a:buSzPct val="100000"/>
            </a:pPr>
            <a:r>
              <a:rPr lang="en-US" sz="2000" dirty="0" err="1"/>
              <a:t>Waud</a:t>
            </a:r>
            <a:r>
              <a:rPr lang="en-US" sz="2000" dirty="0"/>
              <a:t>, E. (2018). Docker Quick Start Guide: Learn Docker like a boss, and finally own your applications. </a:t>
            </a:r>
            <a:r>
              <a:rPr lang="en-US" sz="2000" dirty="0" err="1"/>
              <a:t>Packt</a:t>
            </a:r>
            <a:r>
              <a:rPr lang="en-US" sz="2000" dirty="0"/>
              <a:t> Publishing Ltd.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73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828767" y="796567"/>
            <a:ext cx="10372400" cy="763600"/>
          </a:xfrm>
          <a:prstGeom prst="rect">
            <a:avLst/>
          </a:prstGeom>
        </p:spPr>
        <p:txBody>
          <a:bodyPr spcFirstLastPara="1" vert="horz" wrap="square" lIns="121900" tIns="121900" rIns="121900" bIns="121900" rtlCol="0" anchor="ctr" anchorCtr="0">
            <a:noAutofit/>
          </a:bodyPr>
          <a:lstStyle/>
          <a:p>
            <a:pPr>
              <a:buNone/>
            </a:pPr>
            <a:r>
              <a:rPr lang="es"/>
              <a:t>Fetch Type</a:t>
            </a:r>
            <a:endParaRPr/>
          </a:p>
        </p:txBody>
      </p:sp>
      <p:sp>
        <p:nvSpPr>
          <p:cNvPr id="33" name="Google Shape;33;p7"/>
          <p:cNvSpPr txBox="1">
            <a:spLocks noGrp="1"/>
          </p:cNvSpPr>
          <p:nvPr>
            <p:ph type="body" idx="2"/>
          </p:nvPr>
        </p:nvSpPr>
        <p:spPr>
          <a:xfrm>
            <a:off x="828767" y="1560167"/>
            <a:ext cx="10372400" cy="3833600"/>
          </a:xfrm>
          <a:prstGeom prst="rect">
            <a:avLst/>
          </a:prstGeom>
        </p:spPr>
        <p:txBody>
          <a:bodyPr spcFirstLastPara="1" vert="horz" wrap="square" lIns="121900" tIns="121900" rIns="121900" bIns="121900" rtlCol="0" anchor="t" anchorCtr="0">
            <a:noAutofit/>
          </a:bodyPr>
          <a:lstStyle/>
          <a:p>
            <a:pPr marL="0" indent="0">
              <a:lnSpc>
                <a:spcPct val="100000"/>
              </a:lnSpc>
              <a:spcBef>
                <a:spcPts val="800"/>
              </a:spcBef>
              <a:buClr>
                <a:srgbClr val="000000"/>
              </a:buClr>
              <a:buSzPts val="1200"/>
              <a:buNone/>
            </a:pPr>
            <a:r>
              <a:rPr lang="es">
                <a:solidFill>
                  <a:srgbClr val="3F3F3F"/>
                </a:solidFill>
              </a:rPr>
              <a:t>Es requerido especificar un Fetch Type al usar cualquiera de las asociaciones (relaciones) ya que define cuando se recupera la información de la BD y se carga en la memoria.</a:t>
            </a:r>
            <a:endParaRPr/>
          </a:p>
          <a:p>
            <a:pPr marL="0" indent="0">
              <a:lnSpc>
                <a:spcPct val="100000"/>
              </a:lnSpc>
              <a:spcBef>
                <a:spcPts val="800"/>
              </a:spcBef>
              <a:buClr>
                <a:srgbClr val="000000"/>
              </a:buClr>
              <a:buSzPts val="1200"/>
              <a:buNone/>
            </a:pPr>
            <a:r>
              <a:rPr lang="es">
                <a:solidFill>
                  <a:srgbClr val="3F3F3F"/>
                </a:solidFill>
              </a:rPr>
              <a:t>Cuando Hibernate accede a una entidad que se relaciona con otra mediante asociaciones, ¿cuándo recupera la información?</a:t>
            </a:r>
            <a:endParaRPr>
              <a:solidFill>
                <a:srgbClr val="3F3F3F"/>
              </a:solidFill>
            </a:endParaRPr>
          </a:p>
          <a:p>
            <a:pPr marL="0" indent="0">
              <a:lnSpc>
                <a:spcPct val="100000"/>
              </a:lnSpc>
              <a:spcBef>
                <a:spcPts val="800"/>
              </a:spcBef>
              <a:buClr>
                <a:srgbClr val="000000"/>
              </a:buClr>
              <a:buSzPts val="1200"/>
              <a:buNone/>
            </a:pPr>
            <a:r>
              <a:rPr lang="es">
                <a:solidFill>
                  <a:srgbClr val="3F3F3F"/>
                </a:solidFill>
              </a:rPr>
              <a:t>Este comportamiento puede configurarse utilizando estos tipos de FetchType:</a:t>
            </a:r>
            <a:endParaRPr/>
          </a:p>
          <a:p>
            <a:pPr marL="838179" indent="-262460">
              <a:lnSpc>
                <a:spcPct val="100000"/>
              </a:lnSpc>
              <a:spcBef>
                <a:spcPts val="800"/>
              </a:spcBef>
              <a:buClr>
                <a:schemeClr val="accent4"/>
              </a:buClr>
              <a:buFont typeface="Arial"/>
              <a:buChar char="•"/>
            </a:pPr>
            <a:r>
              <a:rPr lang="es">
                <a:solidFill>
                  <a:schemeClr val="accent4"/>
                </a:solidFill>
              </a:rPr>
              <a:t>EAGER.</a:t>
            </a:r>
            <a:endParaRPr>
              <a:solidFill>
                <a:schemeClr val="accent4"/>
              </a:solidFill>
            </a:endParaRPr>
          </a:p>
          <a:p>
            <a:pPr marL="838179" indent="-262460">
              <a:lnSpc>
                <a:spcPct val="100000"/>
              </a:lnSpc>
              <a:spcBef>
                <a:spcPts val="800"/>
              </a:spcBef>
              <a:buClr>
                <a:schemeClr val="accent4"/>
              </a:buClr>
              <a:buFont typeface="Arial"/>
              <a:buChar char="•"/>
            </a:pPr>
            <a:r>
              <a:rPr lang="es">
                <a:solidFill>
                  <a:schemeClr val="accent4"/>
                </a:solidFill>
              </a:rPr>
              <a:t>LAZY. </a:t>
            </a:r>
            <a:endParaRPr>
              <a:solidFill>
                <a:schemeClr val="accent4"/>
              </a:solidFill>
            </a:endParaRPr>
          </a:p>
          <a:p>
            <a:pPr marL="0" indent="0">
              <a:spcAft>
                <a:spcPts val="1333"/>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graphicFrame>
        <p:nvGraphicFramePr>
          <p:cNvPr id="38" name="Google Shape;38;p8"/>
          <p:cNvGraphicFramePr/>
          <p:nvPr/>
        </p:nvGraphicFramePr>
        <p:xfrm>
          <a:off x="1071000" y="1081551"/>
          <a:ext cx="10050000" cy="5068233"/>
        </p:xfrm>
        <a:graphic>
          <a:graphicData uri="http://schemas.openxmlformats.org/drawingml/2006/table">
            <a:tbl>
              <a:tblPr>
                <a:noFill/>
              </a:tblPr>
              <a:tblGrid>
                <a:gridCol w="10050000">
                  <a:extLst>
                    <a:ext uri="{9D8B030D-6E8A-4147-A177-3AD203B41FA5}">
                      <a16:colId xmlns:a16="http://schemas.microsoft.com/office/drawing/2014/main" val="20000"/>
                    </a:ext>
                  </a:extLst>
                </a:gridCol>
              </a:tblGrid>
              <a:tr h="5068233">
                <a:tc>
                  <a:txBody>
                    <a:bodyPr/>
                    <a:lstStyle/>
                    <a:p>
                      <a:pPr marL="360000" lvl="0" indent="0" algn="l" rtl="0">
                        <a:spcBef>
                          <a:spcPts val="0"/>
                        </a:spcBef>
                        <a:spcAft>
                          <a:spcPts val="0"/>
                        </a:spcAft>
                        <a:buNone/>
                      </a:pPr>
                      <a:endParaRPr sz="2300">
                        <a:solidFill>
                          <a:srgbClr val="CC0000"/>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a:t>
                      </a:r>
                      <a:r>
                        <a:rPr lang="es" sz="2300">
                          <a:solidFill>
                            <a:srgbClr val="6D9EEB"/>
                          </a:solidFill>
                          <a:latin typeface="Consolas"/>
                          <a:ea typeface="Consolas"/>
                          <a:cs typeface="Consolas"/>
                          <a:sym typeface="Consolas"/>
                        </a:rPr>
                        <a:t>Entity</a:t>
                      </a:r>
                      <a:endParaRPr sz="2300">
                        <a:solidFill>
                          <a:srgbClr val="6D9EEB"/>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public </a:t>
                      </a:r>
                      <a:r>
                        <a:rPr lang="es" sz="2300" i="1">
                          <a:solidFill>
                            <a:srgbClr val="6D9EEB"/>
                          </a:solidFill>
                          <a:latin typeface="Consolas"/>
                          <a:ea typeface="Consolas"/>
                          <a:cs typeface="Consolas"/>
                          <a:sym typeface="Consolas"/>
                        </a:rPr>
                        <a:t>class </a:t>
                      </a:r>
                      <a:r>
                        <a:rPr lang="es" sz="2300">
                          <a:solidFill>
                            <a:srgbClr val="93C47D"/>
                          </a:solidFill>
                          <a:latin typeface="Consolas"/>
                          <a:ea typeface="Consolas"/>
                          <a:cs typeface="Consolas"/>
                          <a:sym typeface="Consolas"/>
                        </a:rPr>
                        <a:t>Address </a:t>
                      </a:r>
                      <a:r>
                        <a:rPr lang="es" sz="2300">
                          <a:solidFill>
                            <a:srgbClr val="FFFFFF"/>
                          </a:solidFill>
                          <a:latin typeface="Consolas"/>
                          <a:ea typeface="Consolas"/>
                          <a:cs typeface="Consolas"/>
                          <a:sym typeface="Consolas"/>
                        </a:rPr>
                        <a:t>{</a:t>
                      </a:r>
                      <a:endParaRPr sz="2300">
                        <a:solidFill>
                          <a:srgbClr val="FFFFFF"/>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a:t>
                      </a:r>
                      <a:r>
                        <a:rPr lang="es" sz="2300">
                          <a:solidFill>
                            <a:srgbClr val="6D9EEB"/>
                          </a:solidFill>
                          <a:latin typeface="Consolas"/>
                          <a:ea typeface="Consolas"/>
                          <a:cs typeface="Consolas"/>
                          <a:sym typeface="Consolas"/>
                        </a:rPr>
                        <a:t>Id</a:t>
                      </a:r>
                      <a:endParaRPr sz="2300">
                        <a:solidFill>
                          <a:srgbClr val="6D9EEB"/>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a:t>
                      </a:r>
                      <a:r>
                        <a:rPr lang="es" sz="2300">
                          <a:solidFill>
                            <a:srgbClr val="6D9EEB"/>
                          </a:solidFill>
                          <a:latin typeface="Consolas"/>
                          <a:ea typeface="Consolas"/>
                          <a:cs typeface="Consolas"/>
                          <a:sym typeface="Consolas"/>
                        </a:rPr>
                        <a:t>GeneratedValue</a:t>
                      </a:r>
                      <a:r>
                        <a:rPr lang="es" sz="2300">
                          <a:solidFill>
                            <a:srgbClr val="FFFFFF"/>
                          </a:solidFill>
                          <a:latin typeface="Consolas"/>
                          <a:ea typeface="Consolas"/>
                          <a:cs typeface="Consolas"/>
                          <a:sym typeface="Consolas"/>
                        </a:rPr>
                        <a:t>(</a:t>
                      </a:r>
                      <a:r>
                        <a:rPr lang="es" sz="2300">
                          <a:solidFill>
                            <a:srgbClr val="E69138"/>
                          </a:solidFill>
                          <a:latin typeface="Consolas"/>
                          <a:ea typeface="Consolas"/>
                          <a:cs typeface="Consolas"/>
                          <a:sym typeface="Consolas"/>
                        </a:rPr>
                        <a:t>strategy </a:t>
                      </a:r>
                      <a:r>
                        <a:rPr lang="es" sz="2300">
                          <a:solidFill>
                            <a:srgbClr val="CC0000"/>
                          </a:solidFill>
                          <a:latin typeface="Consolas"/>
                          <a:ea typeface="Consolas"/>
                          <a:cs typeface="Consolas"/>
                          <a:sym typeface="Consolas"/>
                        </a:rPr>
                        <a:t>= </a:t>
                      </a:r>
                      <a:r>
                        <a:rPr lang="es" sz="2300">
                          <a:solidFill>
                            <a:srgbClr val="6D9EEB"/>
                          </a:solidFill>
                          <a:latin typeface="Consolas"/>
                          <a:ea typeface="Consolas"/>
                          <a:cs typeface="Consolas"/>
                          <a:sym typeface="Consolas"/>
                        </a:rPr>
                        <a:t>GenerationType</a:t>
                      </a:r>
                      <a:r>
                        <a:rPr lang="es" sz="2300">
                          <a:solidFill>
                            <a:srgbClr val="939293"/>
                          </a:solidFill>
                          <a:latin typeface="Consolas"/>
                          <a:ea typeface="Consolas"/>
                          <a:cs typeface="Consolas"/>
                          <a:sym typeface="Consolas"/>
                        </a:rPr>
                        <a:t>.</a:t>
                      </a:r>
                      <a:r>
                        <a:rPr lang="es" sz="2300">
                          <a:solidFill>
                            <a:srgbClr val="B4A7D6"/>
                          </a:solidFill>
                          <a:latin typeface="Consolas"/>
                          <a:ea typeface="Consolas"/>
                          <a:cs typeface="Consolas"/>
                          <a:sym typeface="Consolas"/>
                        </a:rPr>
                        <a:t>AUTO</a:t>
                      </a:r>
                      <a:r>
                        <a:rPr lang="es" sz="2100">
                          <a:solidFill>
                            <a:srgbClr val="FFFFFF"/>
                          </a:solidFill>
                          <a:latin typeface="Consolas"/>
                          <a:ea typeface="Consolas"/>
                          <a:cs typeface="Consolas"/>
                          <a:sym typeface="Consolas"/>
                        </a:rPr>
                        <a:t>)</a:t>
                      </a:r>
                      <a:endParaRPr sz="2300">
                        <a:solidFill>
                          <a:srgbClr val="FFFFFF"/>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private </a:t>
                      </a:r>
                      <a:r>
                        <a:rPr lang="es" sz="2300" i="1">
                          <a:solidFill>
                            <a:srgbClr val="6D9EEB"/>
                          </a:solidFill>
                          <a:latin typeface="Consolas"/>
                          <a:ea typeface="Consolas"/>
                          <a:cs typeface="Consolas"/>
                          <a:sym typeface="Consolas"/>
                        </a:rPr>
                        <a:t>int </a:t>
                      </a:r>
                      <a:r>
                        <a:rPr lang="es" sz="2300">
                          <a:solidFill>
                            <a:srgbClr val="FFFFFF"/>
                          </a:solidFill>
                          <a:latin typeface="Consolas"/>
                          <a:ea typeface="Consolas"/>
                          <a:cs typeface="Consolas"/>
                          <a:sym typeface="Consolas"/>
                        </a:rPr>
                        <a:t>id;</a:t>
                      </a:r>
                      <a:endParaRPr sz="2300">
                        <a:solidFill>
                          <a:srgbClr val="FFFFFF"/>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private </a:t>
                      </a:r>
                      <a:r>
                        <a:rPr lang="es" sz="2300" i="1">
                          <a:solidFill>
                            <a:srgbClr val="6D9EEB"/>
                          </a:solidFill>
                          <a:latin typeface="Consolas"/>
                          <a:ea typeface="Consolas"/>
                          <a:cs typeface="Consolas"/>
                          <a:sym typeface="Consolas"/>
                        </a:rPr>
                        <a:t>String </a:t>
                      </a:r>
                      <a:r>
                        <a:rPr lang="es" sz="2300">
                          <a:solidFill>
                            <a:srgbClr val="FFFFFF"/>
                          </a:solidFill>
                          <a:latin typeface="Consolas"/>
                          <a:ea typeface="Consolas"/>
                          <a:cs typeface="Consolas"/>
                          <a:sym typeface="Consolas"/>
                        </a:rPr>
                        <a:t>street;</a:t>
                      </a:r>
                      <a:endParaRPr sz="2300">
                        <a:solidFill>
                          <a:srgbClr val="FFFFFF"/>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private </a:t>
                      </a:r>
                      <a:r>
                        <a:rPr lang="es" sz="2300" i="1">
                          <a:solidFill>
                            <a:srgbClr val="6D9EEB"/>
                          </a:solidFill>
                          <a:latin typeface="Consolas"/>
                          <a:ea typeface="Consolas"/>
                          <a:cs typeface="Consolas"/>
                          <a:sym typeface="Consolas"/>
                        </a:rPr>
                        <a:t>int </a:t>
                      </a:r>
                      <a:r>
                        <a:rPr lang="es" sz="2300">
                          <a:solidFill>
                            <a:srgbClr val="FFFFFF"/>
                          </a:solidFill>
                          <a:latin typeface="Consolas"/>
                          <a:ea typeface="Consolas"/>
                          <a:cs typeface="Consolas"/>
                          <a:sym typeface="Consolas"/>
                        </a:rPr>
                        <a:t>houseNumber;</a:t>
                      </a:r>
                      <a:endParaRPr sz="2300">
                        <a:solidFill>
                          <a:srgbClr val="FFFFFF"/>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private </a:t>
                      </a:r>
                      <a:r>
                        <a:rPr lang="es" sz="2300" i="1">
                          <a:solidFill>
                            <a:srgbClr val="6D9EEB"/>
                          </a:solidFill>
                          <a:latin typeface="Consolas"/>
                          <a:ea typeface="Consolas"/>
                          <a:cs typeface="Consolas"/>
                          <a:sym typeface="Consolas"/>
                        </a:rPr>
                        <a:t>String </a:t>
                      </a:r>
                      <a:r>
                        <a:rPr lang="es" sz="2300">
                          <a:solidFill>
                            <a:srgbClr val="FFFFFF"/>
                          </a:solidFill>
                          <a:latin typeface="Consolas"/>
                          <a:ea typeface="Consolas"/>
                          <a:cs typeface="Consolas"/>
                          <a:sym typeface="Consolas"/>
                        </a:rPr>
                        <a:t>city;</a:t>
                      </a:r>
                      <a:endParaRPr sz="2300">
                        <a:solidFill>
                          <a:srgbClr val="B7B7B7"/>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private </a:t>
                      </a:r>
                      <a:r>
                        <a:rPr lang="es" sz="2300" i="1">
                          <a:solidFill>
                            <a:srgbClr val="6D9EEB"/>
                          </a:solidFill>
                          <a:latin typeface="Consolas"/>
                          <a:ea typeface="Consolas"/>
                          <a:cs typeface="Consolas"/>
                          <a:sym typeface="Consolas"/>
                        </a:rPr>
                        <a:t>int </a:t>
                      </a:r>
                      <a:r>
                        <a:rPr lang="es" sz="2300">
                          <a:solidFill>
                            <a:srgbClr val="FFFFFF"/>
                          </a:solidFill>
                          <a:latin typeface="Consolas"/>
                          <a:ea typeface="Consolas"/>
                          <a:cs typeface="Consolas"/>
                          <a:sym typeface="Consolas"/>
                        </a:rPr>
                        <a:t>zipCode;</a:t>
                      </a:r>
                      <a:endParaRPr sz="2300">
                        <a:solidFill>
                          <a:srgbClr val="FFFFFF"/>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a:t>
                      </a:r>
                      <a:r>
                        <a:rPr lang="es" sz="2300">
                          <a:solidFill>
                            <a:srgbClr val="6D9EEB"/>
                          </a:solidFill>
                          <a:latin typeface="Consolas"/>
                          <a:ea typeface="Consolas"/>
                          <a:cs typeface="Consolas"/>
                          <a:sym typeface="Consolas"/>
                        </a:rPr>
                        <a:t>ManyToOne</a:t>
                      </a:r>
                      <a:r>
                        <a:rPr lang="es" sz="2300">
                          <a:solidFill>
                            <a:srgbClr val="FFFFFF"/>
                          </a:solidFill>
                          <a:latin typeface="Consolas"/>
                          <a:ea typeface="Consolas"/>
                          <a:cs typeface="Consolas"/>
                          <a:sym typeface="Consolas"/>
                        </a:rPr>
                        <a:t>(</a:t>
                      </a:r>
                      <a:r>
                        <a:rPr lang="es" sz="2300">
                          <a:solidFill>
                            <a:srgbClr val="E69138"/>
                          </a:solidFill>
                          <a:latin typeface="Consolas"/>
                          <a:ea typeface="Consolas"/>
                          <a:cs typeface="Consolas"/>
                          <a:sym typeface="Consolas"/>
                        </a:rPr>
                        <a:t>fetch </a:t>
                      </a:r>
                      <a:r>
                        <a:rPr lang="es" sz="2300">
                          <a:solidFill>
                            <a:srgbClr val="CC0000"/>
                          </a:solidFill>
                          <a:latin typeface="Consolas"/>
                          <a:ea typeface="Consolas"/>
                          <a:cs typeface="Consolas"/>
                          <a:sym typeface="Consolas"/>
                        </a:rPr>
                        <a:t>= </a:t>
                      </a:r>
                      <a:r>
                        <a:rPr lang="es" sz="2300">
                          <a:solidFill>
                            <a:srgbClr val="6D9EEB"/>
                          </a:solidFill>
                          <a:latin typeface="Consolas"/>
                          <a:ea typeface="Consolas"/>
                          <a:cs typeface="Consolas"/>
                          <a:sym typeface="Consolas"/>
                        </a:rPr>
                        <a:t>FetchType</a:t>
                      </a:r>
                      <a:r>
                        <a:rPr lang="es" sz="2300">
                          <a:solidFill>
                            <a:srgbClr val="939293"/>
                          </a:solidFill>
                          <a:latin typeface="Consolas"/>
                          <a:ea typeface="Consolas"/>
                          <a:cs typeface="Consolas"/>
                          <a:sym typeface="Consolas"/>
                        </a:rPr>
                        <a:t>.</a:t>
                      </a:r>
                      <a:r>
                        <a:rPr lang="es" sz="2300">
                          <a:solidFill>
                            <a:srgbClr val="B4A7D6"/>
                          </a:solidFill>
                          <a:latin typeface="Consolas"/>
                          <a:ea typeface="Consolas"/>
                          <a:cs typeface="Consolas"/>
                          <a:sym typeface="Consolas"/>
                        </a:rPr>
                        <a:t>LAZY</a:t>
                      </a:r>
                      <a:r>
                        <a:rPr lang="es" sz="2300">
                          <a:solidFill>
                            <a:srgbClr val="FFFFFF"/>
                          </a:solidFill>
                          <a:latin typeface="Consolas"/>
                          <a:ea typeface="Consolas"/>
                          <a:cs typeface="Consolas"/>
                          <a:sym typeface="Consolas"/>
                        </a:rPr>
                        <a:t>)</a:t>
                      </a:r>
                      <a:endParaRPr sz="2300">
                        <a:solidFill>
                          <a:srgbClr val="FFFFFF"/>
                        </a:solidFill>
                        <a:latin typeface="Consolas"/>
                        <a:ea typeface="Consolas"/>
                        <a:cs typeface="Consolas"/>
                        <a:sym typeface="Consolas"/>
                      </a:endParaRPr>
                    </a:p>
                    <a:p>
                      <a:pPr marL="360000" lvl="0" indent="0" algn="l" rtl="0">
                        <a:spcBef>
                          <a:spcPts val="0"/>
                        </a:spcBef>
                        <a:spcAft>
                          <a:spcPts val="0"/>
                        </a:spcAft>
                        <a:buNone/>
                      </a:pPr>
                      <a:r>
                        <a:rPr lang="es" sz="2300">
                          <a:solidFill>
                            <a:srgbClr val="CC0000"/>
                          </a:solidFill>
                          <a:latin typeface="Consolas"/>
                          <a:ea typeface="Consolas"/>
                          <a:cs typeface="Consolas"/>
                          <a:sym typeface="Consolas"/>
                        </a:rPr>
                        <a:t>private </a:t>
                      </a:r>
                      <a:r>
                        <a:rPr lang="es" sz="2300" i="1">
                          <a:solidFill>
                            <a:srgbClr val="6D9EEB"/>
                          </a:solidFill>
                          <a:latin typeface="Consolas"/>
                          <a:ea typeface="Consolas"/>
                          <a:cs typeface="Consolas"/>
                          <a:sym typeface="Consolas"/>
                        </a:rPr>
                        <a:t>Person </a:t>
                      </a:r>
                      <a:r>
                        <a:rPr lang="es" sz="2300">
                          <a:solidFill>
                            <a:srgbClr val="FFFFFF"/>
                          </a:solidFill>
                          <a:latin typeface="Consolas"/>
                          <a:ea typeface="Consolas"/>
                          <a:cs typeface="Consolas"/>
                          <a:sym typeface="Consolas"/>
                        </a:rPr>
                        <a:t>person;</a:t>
                      </a:r>
                      <a:endParaRPr sz="2300">
                        <a:solidFill>
                          <a:srgbClr val="FFFFFF"/>
                        </a:solidFill>
                        <a:latin typeface="Consolas"/>
                        <a:ea typeface="Consolas"/>
                        <a:cs typeface="Consolas"/>
                        <a:sym typeface="Consolas"/>
                      </a:endParaRPr>
                    </a:p>
                    <a:p>
                      <a:pPr marL="360000" lvl="0" indent="0" algn="l" rtl="0">
                        <a:spcBef>
                          <a:spcPts val="0"/>
                        </a:spcBef>
                        <a:spcAft>
                          <a:spcPts val="0"/>
                        </a:spcAft>
                        <a:buNone/>
                      </a:pPr>
                      <a:r>
                        <a:rPr lang="es" sz="2300" i="1">
                          <a:solidFill>
                            <a:srgbClr val="FFFFFF"/>
                          </a:solidFill>
                          <a:latin typeface="Consolas"/>
                          <a:ea typeface="Consolas"/>
                          <a:cs typeface="Consolas"/>
                          <a:sym typeface="Consolas"/>
                        </a:rPr>
                        <a:t>}</a:t>
                      </a:r>
                      <a:endParaRPr sz="2300" i="1">
                        <a:solidFill>
                          <a:srgbClr val="FFFFFF"/>
                        </a:solidFill>
                        <a:latin typeface="Consolas"/>
                        <a:ea typeface="Consolas"/>
                        <a:cs typeface="Consolas"/>
                        <a:sym typeface="Consolas"/>
                      </a:endParaRPr>
                    </a:p>
                  </a:txBody>
                  <a:tcPr marL="84667" marR="84667" marT="84667" marB="84667">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33383C"/>
                    </a:solidFill>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Plantilla-PC-NFI_Paola_v4</Template>
  <TotalTime>4153</TotalTime>
  <Words>5022</Words>
  <Application>Microsoft Macintosh PowerPoint</Application>
  <PresentationFormat>Widescreen</PresentationFormat>
  <Paragraphs>647</Paragraphs>
  <Slides>73</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73</vt:i4>
      </vt:variant>
    </vt:vector>
  </HeadingPairs>
  <TitlesOfParts>
    <vt:vector size="88" baseType="lpstr">
      <vt:lpstr>Archivo</vt:lpstr>
      <vt:lpstr>Arial</vt:lpstr>
      <vt:lpstr>Calibri</vt:lpstr>
      <vt:lpstr>Calibri Light</vt:lpstr>
      <vt:lpstr>Consolas</vt:lpstr>
      <vt:lpstr>Courier New</vt:lpstr>
      <vt:lpstr>Georgia</vt:lpstr>
      <vt:lpstr>Montserrat</vt:lpstr>
      <vt:lpstr>Open Sans</vt:lpstr>
      <vt:lpstr>Proxima Nova</vt:lpstr>
      <vt:lpstr>Rubik</vt:lpstr>
      <vt:lpstr>Rubik Light</vt:lpstr>
      <vt:lpstr>Rubik Medium</vt:lpstr>
      <vt:lpstr>Schibsted Grotesk</vt:lpstr>
      <vt:lpstr>Modelo centrado en el estudiante</vt:lpstr>
      <vt:lpstr>Daniel Correa (@danielgarax)</vt:lpstr>
      <vt:lpstr>Agenda</vt:lpstr>
      <vt:lpstr>Analicemos el siguienfsdte código (no es exacto al tutorial)</vt:lpstr>
      <vt:lpstr>PowerPoint Presentation</vt:lpstr>
      <vt:lpstr>¿Qué cambió? (Opción 1)</vt:lpstr>
      <vt:lpstr>¿Qué cambió? (Opción 2)</vt:lpstr>
      <vt:lpstr>PowerPoint Presentation</vt:lpstr>
      <vt:lpstr>Fetch Type</vt:lpstr>
      <vt:lpstr>PowerPoint Presentation</vt:lpstr>
      <vt:lpstr>Eager</vt:lpstr>
      <vt:lpstr>PowerPoint Presentation</vt:lpstr>
      <vt:lpstr>PowerPoint Presentation</vt:lpstr>
      <vt:lpstr>Lazy</vt:lpstr>
      <vt:lpstr>PowerPoint Presentation</vt:lpstr>
      <vt:lpstr>PowerPoint Presentation</vt:lpstr>
      <vt:lpstr>Eager vs Lazy</vt:lpstr>
      <vt:lpstr>Lazy vs eager loading</vt:lpstr>
      <vt:lpstr>PowerPoint Presentation</vt:lpstr>
      <vt:lpstr>Spring Boot Debugg</vt:lpstr>
      <vt:lpstr>Spring Boot – Databases</vt:lpstr>
      <vt:lpstr>Hibernate: Framework ORM para Java</vt:lpstr>
      <vt:lpstr>Configuring the Database</vt:lpstr>
      <vt:lpstr>Migrations</vt:lpstr>
      <vt:lpstr>Hibernate</vt:lpstr>
      <vt:lpstr>Manual Migrations (prod)</vt:lpstr>
      <vt:lpstr>PowerPoint Presentation</vt:lpstr>
      <vt:lpstr>Agenda</vt:lpstr>
      <vt:lpstr>Seeding</vt:lpstr>
      <vt:lpstr>PowerPoint Presentation</vt:lpstr>
      <vt:lpstr>Fakers</vt:lpstr>
      <vt:lpstr>Agenda</vt:lpstr>
      <vt:lpstr>PowerPoint Presentation</vt:lpstr>
      <vt:lpstr>PowerPoint Presentation</vt:lpstr>
      <vt:lpstr>PowerPoint Presentation</vt:lpstr>
      <vt:lpstr>PowerPoint Presentation</vt:lpstr>
      <vt:lpstr>PowerPoint Presentation</vt:lpstr>
      <vt:lpstr>PowerPoint Presentation</vt:lpstr>
      <vt:lpstr>El rol de las interfaces en la inyección de dependencia</vt:lpstr>
      <vt:lpstr>PowerPoint Presentation</vt:lpstr>
      <vt:lpstr>PowerPoint Presentation</vt:lpstr>
      <vt:lpstr>¿Cuáles son los tres métodos?</vt:lpstr>
      <vt:lpstr>Por constructor</vt:lpstr>
      <vt:lpstr>Por método setters</vt:lpstr>
      <vt:lpstr>Directo en propiedad</vt:lpstr>
      <vt:lpstr>Agenda</vt:lpstr>
      <vt:lpstr>PowerPoint Presentation</vt:lpstr>
      <vt:lpstr>Anotaciones</vt:lpstr>
      <vt:lpstr>PowerPoint Presentation</vt:lpstr>
      <vt:lpstr>PowerPoint Presentation</vt:lpstr>
      <vt:lpstr>PowerPoint Presentation</vt:lpstr>
      <vt:lpstr>PowerPoint Presentation</vt:lpstr>
      <vt:lpstr>PowerPoint Presentation</vt:lpstr>
      <vt:lpstr>PowerPoint Presentation</vt:lpstr>
      <vt:lpstr>Agenda</vt:lpstr>
      <vt:lpstr>Relaciones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Repository</vt:lpstr>
      <vt:lpstr>Repository</vt:lpstr>
      <vt:lpstr>SQL injection</vt:lpstr>
      <vt:lpstr>Ejercicio</vt:lpstr>
      <vt:lpstr>Recuerde las fechas</vt:lpstr>
      <vt:lpstr>Recapitulemos</vt:lpstr>
      <vt:lpstr>Referencias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lastModifiedBy>Juan Felipe Florez Giraldo</cp:lastModifiedBy>
  <cp:revision>561</cp:revision>
  <dcterms:created xsi:type="dcterms:W3CDTF">2019-04-28T13:56:44Z</dcterms:created>
  <dcterms:modified xsi:type="dcterms:W3CDTF">2025-02-26T17:25:16Z</dcterms:modified>
</cp:coreProperties>
</file>